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3"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F49DBAFF-3369-4995-AC67-CACEF575A9D8}">
  <a:tblStyle styleId="{F49DBAFF-3369-4995-AC67-CACEF575A9D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91" d="100"/>
          <a:sy n="91" d="100"/>
        </p:scale>
        <p:origin x="-786" y="-96"/>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Hello all, Our project topic is performing sentiment analysis on amazon product reviews. All team members have contributed equally for this. But as there is a time constraint it will be only me Avish Kadakia who will be presenting.</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f87997393_0_1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e63cc525a6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e63cc525a6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e63cc525a6_2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e63cc525a6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e63cc525a6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e63cc525a6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will start the presentation introducing sentiment analysis and the problem statement. We will then go through some related work after which we will move to our implementation, approach and methodology. After discussing some specific about the classifier we have used we will then discuss results and then move on to conclusion and future work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Predicting behaviour of consumers to identify opportunities in the market can be classified as sentiment analysis. The senstiments can majorly be divided into 3 categories positive negative and neutral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e63cc525a6_2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e63cc525a6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e63cc525a6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e63cc525a6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e63cc525a6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e63cc525a6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e63cc525a6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e63cc525a6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e63cc525a6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e63cc525a6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Avish</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e63cc525a6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e63cc525a6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Avish</a:t>
            </a: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79" name="Google Shape;179;p13">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06" name="Google Shape;206;p14">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17" name="Google Shape;217;p16">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39" name="Google Shape;39;p3">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063250" y="0"/>
            <a:ext cx="5017500" cy="15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100" b="1"/>
              <a:t>Sentiment Analysis On Amazon Product Reviews</a:t>
            </a:r>
            <a:endParaRPr sz="3100" b="1"/>
          </a:p>
        </p:txBody>
      </p:sp>
      <p:sp>
        <p:nvSpPr>
          <p:cNvPr id="229" name="Google Shape;229;p17"/>
          <p:cNvSpPr txBox="1"/>
          <p:nvPr/>
        </p:nvSpPr>
        <p:spPr>
          <a:xfrm>
            <a:off x="7428600" y="1578900"/>
            <a:ext cx="2710200" cy="4405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200">
                <a:solidFill>
                  <a:srgbClr val="FFFFFF"/>
                </a:solidFill>
              </a:rPr>
              <a:t>GROUP 14</a:t>
            </a:r>
            <a:endParaRPr sz="1200">
              <a:solidFill>
                <a:srgbClr val="FFFFFF"/>
              </a:solidFill>
            </a:endParaRPr>
          </a:p>
          <a:p>
            <a:pPr marL="0" lvl="0" indent="0" algn="l" rtl="0">
              <a:lnSpc>
                <a:spcPct val="115000"/>
              </a:lnSpc>
              <a:spcBef>
                <a:spcPts val="0"/>
              </a:spcBef>
              <a:spcAft>
                <a:spcPts val="0"/>
              </a:spcAft>
              <a:buNone/>
            </a:pPr>
            <a:endParaRPr sz="1200">
              <a:solidFill>
                <a:srgbClr val="FFFFFF"/>
              </a:solidFill>
            </a:endParaRPr>
          </a:p>
          <a:p>
            <a:pPr marL="0" lvl="0" indent="0" algn="l" rtl="0">
              <a:lnSpc>
                <a:spcPct val="115000"/>
              </a:lnSpc>
              <a:spcBef>
                <a:spcPts val="0"/>
              </a:spcBef>
              <a:spcAft>
                <a:spcPts val="0"/>
              </a:spcAft>
              <a:buNone/>
            </a:pPr>
            <a:r>
              <a:rPr lang="en-GB" sz="1200">
                <a:solidFill>
                  <a:schemeClr val="lt1"/>
                </a:solidFill>
              </a:rPr>
              <a:t>Avish Kadakia</a:t>
            </a:r>
            <a:endParaRPr sz="1200">
              <a:solidFill>
                <a:schemeClr val="lt1"/>
              </a:solidFill>
            </a:endParaRPr>
          </a:p>
          <a:p>
            <a:pPr marL="0" lvl="0" indent="0" algn="l" rtl="0">
              <a:lnSpc>
                <a:spcPct val="115000"/>
              </a:lnSpc>
              <a:spcBef>
                <a:spcPts val="0"/>
              </a:spcBef>
              <a:spcAft>
                <a:spcPts val="0"/>
              </a:spcAft>
              <a:buNone/>
            </a:pPr>
            <a:r>
              <a:rPr lang="en-GB" sz="1200">
                <a:solidFill>
                  <a:schemeClr val="lt1"/>
                </a:solidFill>
              </a:rPr>
              <a:t>ID: 1132452</a:t>
            </a:r>
            <a:endParaRPr sz="1200">
              <a:solidFill>
                <a:srgbClr val="FFFFFF"/>
              </a:solidFill>
            </a:endParaRPr>
          </a:p>
          <a:p>
            <a:pPr marL="0" lvl="0" indent="0" algn="l" rtl="0">
              <a:lnSpc>
                <a:spcPct val="115000"/>
              </a:lnSpc>
              <a:spcBef>
                <a:spcPts val="0"/>
              </a:spcBef>
              <a:spcAft>
                <a:spcPts val="0"/>
              </a:spcAft>
              <a:buNone/>
            </a:pPr>
            <a:endParaRPr sz="1200">
              <a:solidFill>
                <a:srgbClr val="FFFFFF"/>
              </a:solidFill>
            </a:endParaRPr>
          </a:p>
          <a:p>
            <a:pPr marL="0" lvl="0" indent="0" algn="l" rtl="0">
              <a:lnSpc>
                <a:spcPct val="115000"/>
              </a:lnSpc>
              <a:spcBef>
                <a:spcPts val="0"/>
              </a:spcBef>
              <a:spcAft>
                <a:spcPts val="0"/>
              </a:spcAft>
              <a:buNone/>
            </a:pPr>
            <a:r>
              <a:rPr lang="en-GB" sz="1200">
                <a:solidFill>
                  <a:srgbClr val="FFFFFF"/>
                </a:solidFill>
              </a:rPr>
              <a:t>Prithvisinh Jhala</a:t>
            </a:r>
            <a:endParaRPr sz="1200">
              <a:solidFill>
                <a:srgbClr val="FFFFFF"/>
              </a:solidFill>
            </a:endParaRPr>
          </a:p>
          <a:p>
            <a:pPr marL="0" lvl="0" indent="0" algn="l" rtl="0">
              <a:lnSpc>
                <a:spcPct val="115000"/>
              </a:lnSpc>
              <a:spcBef>
                <a:spcPts val="0"/>
              </a:spcBef>
              <a:spcAft>
                <a:spcPts val="0"/>
              </a:spcAft>
              <a:buNone/>
            </a:pPr>
            <a:r>
              <a:rPr lang="en-GB" sz="1200">
                <a:solidFill>
                  <a:srgbClr val="FFFFFF"/>
                </a:solidFill>
              </a:rPr>
              <a:t>ID: 1137435</a:t>
            </a:r>
            <a:endParaRPr sz="1200">
              <a:solidFill>
                <a:srgbClr val="FFFFFF"/>
              </a:solidFill>
            </a:endParaRPr>
          </a:p>
          <a:p>
            <a:pPr marL="0" lvl="0" indent="0" algn="l" rtl="0">
              <a:lnSpc>
                <a:spcPct val="115000"/>
              </a:lnSpc>
              <a:spcBef>
                <a:spcPts val="0"/>
              </a:spcBef>
              <a:spcAft>
                <a:spcPts val="0"/>
              </a:spcAft>
              <a:buNone/>
            </a:pPr>
            <a:endParaRPr sz="1200">
              <a:solidFill>
                <a:srgbClr val="FFFFFF"/>
              </a:solidFill>
            </a:endParaRPr>
          </a:p>
          <a:p>
            <a:pPr marL="0" lvl="0" indent="0" algn="l" rtl="0">
              <a:lnSpc>
                <a:spcPct val="115000"/>
              </a:lnSpc>
              <a:spcBef>
                <a:spcPts val="0"/>
              </a:spcBef>
              <a:spcAft>
                <a:spcPts val="0"/>
              </a:spcAft>
              <a:buNone/>
            </a:pPr>
            <a:r>
              <a:rPr lang="en-GB" sz="1200">
                <a:solidFill>
                  <a:srgbClr val="FFFFFF"/>
                </a:solidFill>
              </a:rPr>
              <a:t>Dhyankumar Shah</a:t>
            </a:r>
            <a:endParaRPr sz="1200">
              <a:solidFill>
                <a:srgbClr val="FFFFFF"/>
              </a:solidFill>
            </a:endParaRPr>
          </a:p>
          <a:p>
            <a:pPr marL="0" lvl="0" indent="0" algn="l" rtl="0">
              <a:lnSpc>
                <a:spcPct val="115000"/>
              </a:lnSpc>
              <a:spcBef>
                <a:spcPts val="0"/>
              </a:spcBef>
              <a:spcAft>
                <a:spcPts val="0"/>
              </a:spcAft>
              <a:buNone/>
            </a:pPr>
            <a:r>
              <a:rPr lang="en-GB" sz="1200">
                <a:solidFill>
                  <a:srgbClr val="FFFFFF"/>
                </a:solidFill>
              </a:rPr>
              <a:t>ID: 1131707</a:t>
            </a:r>
            <a:endParaRPr sz="1200">
              <a:solidFill>
                <a:schemeClr val="lt1"/>
              </a:solidFill>
            </a:endParaRPr>
          </a:p>
          <a:p>
            <a:pPr marL="0" lvl="0" indent="0" algn="l" rtl="0">
              <a:lnSpc>
                <a:spcPct val="115000"/>
              </a:lnSpc>
              <a:spcBef>
                <a:spcPts val="0"/>
              </a:spcBef>
              <a:spcAft>
                <a:spcPts val="0"/>
              </a:spcAft>
              <a:buNone/>
            </a:pPr>
            <a:endParaRPr sz="1200">
              <a:solidFill>
                <a:schemeClr val="lt1"/>
              </a:solidFill>
            </a:endParaRPr>
          </a:p>
          <a:p>
            <a:pPr marL="0" lvl="0" indent="0" algn="l" rtl="0">
              <a:lnSpc>
                <a:spcPct val="115000"/>
              </a:lnSpc>
              <a:spcBef>
                <a:spcPts val="0"/>
              </a:spcBef>
              <a:spcAft>
                <a:spcPts val="0"/>
              </a:spcAft>
              <a:buNone/>
            </a:pPr>
            <a:r>
              <a:rPr lang="en-GB" sz="1200">
                <a:solidFill>
                  <a:schemeClr val="lt1"/>
                </a:solidFill>
              </a:rPr>
              <a:t>Sushmita Darimadugu</a:t>
            </a:r>
            <a:endParaRPr sz="1200">
              <a:solidFill>
                <a:schemeClr val="lt1"/>
              </a:solidFill>
            </a:endParaRPr>
          </a:p>
          <a:p>
            <a:pPr marL="0" lvl="0" indent="0" algn="l" rtl="0">
              <a:lnSpc>
                <a:spcPct val="115000"/>
              </a:lnSpc>
              <a:spcBef>
                <a:spcPts val="0"/>
              </a:spcBef>
              <a:spcAft>
                <a:spcPts val="0"/>
              </a:spcAft>
              <a:buNone/>
            </a:pPr>
            <a:r>
              <a:rPr lang="en-GB" sz="1200">
                <a:solidFill>
                  <a:schemeClr val="lt1"/>
                </a:solidFill>
              </a:rPr>
              <a:t>ID: 1159112</a:t>
            </a:r>
            <a:endParaRPr sz="1200">
              <a:solidFill>
                <a:schemeClr val="lt1"/>
              </a:solidFill>
            </a:endParaRPr>
          </a:p>
          <a:p>
            <a:pPr marL="0" lvl="0" indent="0" algn="l" rtl="0">
              <a:lnSpc>
                <a:spcPct val="115000"/>
              </a:lnSpc>
              <a:spcBef>
                <a:spcPts val="0"/>
              </a:spcBef>
              <a:spcAft>
                <a:spcPts val="0"/>
              </a:spcAft>
              <a:buNone/>
            </a:pPr>
            <a:endParaRPr sz="1200">
              <a:solidFill>
                <a:schemeClr val="lt1"/>
              </a:solidFill>
            </a:endParaRPr>
          </a:p>
          <a:p>
            <a:pPr marL="0" lvl="0" indent="0" algn="l" rtl="0">
              <a:lnSpc>
                <a:spcPct val="115000"/>
              </a:lnSpc>
              <a:spcBef>
                <a:spcPts val="0"/>
              </a:spcBef>
              <a:spcAft>
                <a:spcPts val="0"/>
              </a:spcAft>
              <a:buNone/>
            </a:pPr>
            <a:r>
              <a:rPr lang="en-GB" sz="1200">
                <a:solidFill>
                  <a:srgbClr val="FFFFFF"/>
                </a:solidFill>
              </a:rPr>
              <a:t>Vikas Patel</a:t>
            </a:r>
            <a:endParaRPr sz="1200">
              <a:solidFill>
                <a:srgbClr val="FFFFFF"/>
              </a:solidFill>
            </a:endParaRPr>
          </a:p>
          <a:p>
            <a:pPr marL="0" lvl="0" indent="0" algn="l" rtl="0">
              <a:lnSpc>
                <a:spcPct val="115000"/>
              </a:lnSpc>
              <a:spcBef>
                <a:spcPts val="0"/>
              </a:spcBef>
              <a:spcAft>
                <a:spcPts val="0"/>
              </a:spcAft>
              <a:buNone/>
            </a:pPr>
            <a:r>
              <a:rPr lang="en-GB" sz="1200">
                <a:solidFill>
                  <a:srgbClr val="FFFFFF"/>
                </a:solidFill>
              </a:rPr>
              <a:t>ID: 1141148</a:t>
            </a:r>
            <a:endParaRPr sz="1200">
              <a:solidFill>
                <a:srgbClr val="FFFFFF"/>
              </a:solidFill>
            </a:endParaRPr>
          </a:p>
          <a:p>
            <a:pPr marL="0" lvl="0" indent="0" algn="l" rtl="0">
              <a:lnSpc>
                <a:spcPct val="115000"/>
              </a:lnSpc>
              <a:spcBef>
                <a:spcPts val="0"/>
              </a:spcBef>
              <a:spcAft>
                <a:spcPts val="0"/>
              </a:spcAft>
              <a:buNone/>
            </a:pPr>
            <a:endParaRPr sz="1200">
              <a:solidFill>
                <a:srgbClr val="FFFFFF"/>
              </a:solidFill>
            </a:endParaRPr>
          </a:p>
          <a:p>
            <a:pPr marL="0" lvl="0" indent="0" algn="l" rtl="0">
              <a:lnSpc>
                <a:spcPct val="115000"/>
              </a:lnSpc>
              <a:spcBef>
                <a:spcPts val="0"/>
              </a:spcBef>
              <a:spcAft>
                <a:spcPts val="0"/>
              </a:spcAft>
              <a:buNone/>
            </a:pPr>
            <a:endParaRPr sz="1200">
              <a:solidFill>
                <a:srgbClr val="FFFFFF"/>
              </a:solidFill>
            </a:endParaRPr>
          </a:p>
          <a:p>
            <a:pPr marL="0" lvl="0" indent="0" algn="l" rtl="0">
              <a:lnSpc>
                <a:spcPct val="115000"/>
              </a:lnSpc>
              <a:spcBef>
                <a:spcPts val="0"/>
              </a:spcBef>
              <a:spcAft>
                <a:spcPts val="0"/>
              </a:spcAft>
              <a:buNone/>
            </a:pPr>
            <a:endParaRPr sz="1200">
              <a:solidFill>
                <a:srgbClr val="FFFFFF"/>
              </a:solidFill>
            </a:endParaRPr>
          </a:p>
          <a:p>
            <a:pPr marL="0" lvl="0" indent="0" algn="l" rtl="0">
              <a:lnSpc>
                <a:spcPct val="115000"/>
              </a:lnSpc>
              <a:spcBef>
                <a:spcPts val="0"/>
              </a:spcBef>
              <a:spcAft>
                <a:spcPts val="0"/>
              </a:spcAft>
              <a:buNone/>
            </a:pPr>
            <a:endParaRPr sz="1200">
              <a:solidFill>
                <a:srgbClr val="FFFFFF"/>
              </a:solidFill>
            </a:endParaRPr>
          </a:p>
        </p:txBody>
      </p:sp>
      <p:pic>
        <p:nvPicPr>
          <p:cNvPr id="230" name="Google Shape;230;p17"/>
          <p:cNvPicPr preferRelativeResize="0"/>
          <p:nvPr/>
        </p:nvPicPr>
        <p:blipFill>
          <a:blip r:embed="rId3">
            <a:alphaModFix amt="78000"/>
          </a:blip>
          <a:stretch>
            <a:fillRect/>
          </a:stretch>
        </p:blipFill>
        <p:spPr>
          <a:xfrm>
            <a:off x="2663025" y="1509125"/>
            <a:ext cx="4810625" cy="2710025"/>
          </a:xfrm>
          <a:prstGeom prst="rect">
            <a:avLst/>
          </a:prstGeom>
          <a:noFill/>
          <a:ln>
            <a:noFill/>
          </a:ln>
        </p:spPr>
      </p:pic>
      <p:sp>
        <p:nvSpPr>
          <p:cNvPr id="231" name="Google Shape;231;p17"/>
          <p:cNvSpPr txBox="1"/>
          <p:nvPr/>
        </p:nvSpPr>
        <p:spPr>
          <a:xfrm>
            <a:off x="0" y="4743300"/>
            <a:ext cx="6185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COMP 5014 GDE NATURAL LANGUAGE PROCESSING</a:t>
            </a:r>
            <a:endParaRPr>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6"/>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 AND DISCUSSION</a:t>
            </a:r>
            <a:endParaRPr/>
          </a:p>
        </p:txBody>
      </p:sp>
      <p:sp>
        <p:nvSpPr>
          <p:cNvPr id="290" name="Google Shape;290;p26"/>
          <p:cNvSpPr txBox="1">
            <a:spLocks noGrp="1"/>
          </p:cNvSpPr>
          <p:nvPr>
            <p:ph type="body" idx="2"/>
          </p:nvPr>
        </p:nvSpPr>
        <p:spPr>
          <a:xfrm>
            <a:off x="0" y="1656775"/>
            <a:ext cx="9063000" cy="3486600"/>
          </a:xfrm>
          <a:prstGeom prst="rect">
            <a:avLst/>
          </a:prstGeom>
        </p:spPr>
        <p:txBody>
          <a:bodyPr spcFirstLastPara="1" wrap="square" lIns="91425" tIns="91425" rIns="91425" bIns="91425" anchor="t" anchorCtr="0">
            <a:noAutofit/>
          </a:bodyPr>
          <a:lstStyle/>
          <a:p>
            <a:pPr marL="457200" lvl="0" indent="-323850" algn="just" rtl="0">
              <a:spcBef>
                <a:spcPts val="400"/>
              </a:spcBef>
              <a:spcAft>
                <a:spcPts val="0"/>
              </a:spcAft>
              <a:buSzPts val="1500"/>
              <a:buFont typeface="Arial"/>
              <a:buChar char="●"/>
            </a:pPr>
            <a:r>
              <a:rPr lang="en-GB" sz="1500">
                <a:solidFill>
                  <a:srgbClr val="FFFFFF"/>
                </a:solidFill>
                <a:latin typeface="Arial"/>
                <a:ea typeface="Arial"/>
                <a:cs typeface="Arial"/>
                <a:sym typeface="Arial"/>
              </a:rPr>
              <a:t>As per our experimentation results, it can be clearly observed that more than the transformation techniques and classifiers used for sentiment analysis the number of classes has a much higher impact on the accuracy especially for the dataset we have used.</a:t>
            </a:r>
            <a:endParaRPr sz="1500">
              <a:solidFill>
                <a:srgbClr val="FFFFFF"/>
              </a:solidFill>
              <a:latin typeface="Arial"/>
              <a:ea typeface="Arial"/>
              <a:cs typeface="Arial"/>
              <a:sym typeface="Arial"/>
            </a:endParaRPr>
          </a:p>
          <a:p>
            <a:pPr marL="457200" lvl="0" indent="-323850" algn="just" rtl="0">
              <a:spcBef>
                <a:spcPts val="0"/>
              </a:spcBef>
              <a:spcAft>
                <a:spcPts val="0"/>
              </a:spcAft>
              <a:buSzPts val="1500"/>
              <a:buFont typeface="Arial"/>
              <a:buChar char="●"/>
            </a:pPr>
            <a:r>
              <a:rPr lang="en-GB" sz="1500">
                <a:solidFill>
                  <a:srgbClr val="FFFFFF"/>
                </a:solidFill>
                <a:latin typeface="Arial"/>
                <a:ea typeface="Arial"/>
                <a:cs typeface="Arial"/>
                <a:sym typeface="Arial"/>
              </a:rPr>
              <a:t>There may be multiple reasons for such performance, but as per our understanding, this is because even as humans if we are given a review with a rating of 5 and asked to classify it, we may just as easily classify it as having a 4 rating.</a:t>
            </a:r>
            <a:endParaRPr sz="1500">
              <a:solidFill>
                <a:srgbClr val="FFFFFF"/>
              </a:solidFill>
              <a:latin typeface="Arial"/>
              <a:ea typeface="Arial"/>
              <a:cs typeface="Arial"/>
              <a:sym typeface="Arial"/>
            </a:endParaRPr>
          </a:p>
          <a:p>
            <a:pPr marL="457200" lvl="0" indent="-323850" algn="just" rtl="0">
              <a:spcBef>
                <a:spcPts val="0"/>
              </a:spcBef>
              <a:spcAft>
                <a:spcPts val="0"/>
              </a:spcAft>
              <a:buSzPts val="1500"/>
              <a:buFont typeface="Arial"/>
              <a:buChar char="●"/>
            </a:pPr>
            <a:r>
              <a:rPr lang="en-GB" sz="1500">
                <a:solidFill>
                  <a:srgbClr val="FFFFFF"/>
                </a:solidFill>
                <a:latin typeface="Arial"/>
                <a:ea typeface="Arial"/>
                <a:cs typeface="Arial"/>
                <a:sym typeface="Arial"/>
              </a:rPr>
              <a:t>The main reason for this being providing a rating for a review can be quite arbitrary and is heavily influenced by an individual’s opinion and cannot be predicted, as 2 people who may be given the same review may rate them differently based on their opinions.</a:t>
            </a:r>
            <a:endParaRPr sz="1500">
              <a:solidFill>
                <a:srgbClr val="FFFFFF"/>
              </a:solidFill>
              <a:latin typeface="Arial"/>
              <a:ea typeface="Arial"/>
              <a:cs typeface="Arial"/>
              <a:sym typeface="Arial"/>
            </a:endParaRPr>
          </a:p>
          <a:p>
            <a:pPr marL="457200" lvl="0" indent="-323850" algn="just" rtl="0">
              <a:spcBef>
                <a:spcPts val="0"/>
              </a:spcBef>
              <a:spcAft>
                <a:spcPts val="0"/>
              </a:spcAft>
              <a:buSzPts val="1500"/>
              <a:buFont typeface="Arial"/>
              <a:buChar char="●"/>
            </a:pPr>
            <a:r>
              <a:rPr lang="en-GB" sz="1500">
                <a:solidFill>
                  <a:srgbClr val="FFFFFF"/>
                </a:solidFill>
                <a:latin typeface="Arial"/>
                <a:ea typeface="Arial"/>
                <a:cs typeface="Arial"/>
                <a:sym typeface="Arial"/>
              </a:rPr>
              <a:t>This makes it quite hard to find a determinable pattern to rate reviews for a classifier. As a result, even the algorithms that we currently use cannot guarantee high accuracy. </a:t>
            </a:r>
            <a:endParaRPr sz="1500"/>
          </a:p>
        </p:txBody>
      </p:sp>
      <p:sp>
        <p:nvSpPr>
          <p:cNvPr id="291" name="Google Shape;291;p26"/>
          <p:cNvSpPr/>
          <p:nvPr/>
        </p:nvSpPr>
        <p:spPr>
          <a:xfrm flipH="1">
            <a:off x="6470215" y="2818767"/>
            <a:ext cx="1122300" cy="1461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7"/>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 AND DISCUSSION</a:t>
            </a:r>
            <a:endParaRPr/>
          </a:p>
        </p:txBody>
      </p:sp>
      <p:sp>
        <p:nvSpPr>
          <p:cNvPr id="297" name="Google Shape;297;p27"/>
          <p:cNvSpPr txBox="1">
            <a:spLocks noGrp="1"/>
          </p:cNvSpPr>
          <p:nvPr>
            <p:ph type="body" idx="2"/>
          </p:nvPr>
        </p:nvSpPr>
        <p:spPr>
          <a:xfrm>
            <a:off x="0" y="1656775"/>
            <a:ext cx="9063000" cy="3486600"/>
          </a:xfrm>
          <a:prstGeom prst="rect">
            <a:avLst/>
          </a:prstGeom>
        </p:spPr>
        <p:txBody>
          <a:bodyPr spcFirstLastPara="1" wrap="square" lIns="91425" tIns="91425" rIns="91425" bIns="91425" anchor="t" anchorCtr="0">
            <a:noAutofit/>
          </a:bodyPr>
          <a:lstStyle/>
          <a:p>
            <a:pPr marL="457200" lvl="0" indent="-323850" algn="l" rtl="0">
              <a:spcBef>
                <a:spcPts val="400"/>
              </a:spcBef>
              <a:spcAft>
                <a:spcPts val="0"/>
              </a:spcAft>
              <a:buSzPts val="1500"/>
              <a:buFont typeface="Arial"/>
              <a:buChar char="●"/>
            </a:pPr>
            <a:r>
              <a:rPr lang="en-GB" sz="1500">
                <a:solidFill>
                  <a:srgbClr val="FFFFFF"/>
                </a:solidFill>
                <a:latin typeface="Arial"/>
                <a:ea typeface="Arial"/>
                <a:cs typeface="Arial"/>
                <a:sym typeface="Arial"/>
              </a:rPr>
              <a:t>The current methods are best at approximating at a high level if a review is positive or negative rather than predicting the exact rating for the reviews.</a:t>
            </a:r>
            <a:endParaRPr sz="1500">
              <a:solidFill>
                <a:srgbClr val="FFFFFF"/>
              </a:solidFill>
              <a:latin typeface="Arial"/>
              <a:ea typeface="Arial"/>
              <a:cs typeface="Arial"/>
              <a:sym typeface="Arial"/>
            </a:endParaRPr>
          </a:p>
          <a:p>
            <a:pPr marL="457200" lvl="0" indent="-323850" algn="l" rtl="0">
              <a:spcBef>
                <a:spcPts val="0"/>
              </a:spcBef>
              <a:spcAft>
                <a:spcPts val="0"/>
              </a:spcAft>
              <a:buSzPts val="1500"/>
              <a:buFont typeface="Arial"/>
              <a:buChar char="●"/>
            </a:pPr>
            <a:r>
              <a:rPr lang="en-GB" sz="1500">
                <a:solidFill>
                  <a:srgbClr val="FFFFFF"/>
                </a:solidFill>
                <a:latin typeface="Arial"/>
                <a:ea typeface="Arial"/>
                <a:cs typeface="Arial"/>
                <a:sym typeface="Arial"/>
              </a:rPr>
              <a:t>As it is clearly evident from our results even though the same embedding techniques and classifiers were used, the accuracy we achieved for 3 classes and 5 classes vary drastically.</a:t>
            </a:r>
            <a:endParaRPr sz="1500">
              <a:solidFill>
                <a:srgbClr val="FFFFFF"/>
              </a:solidFill>
              <a:latin typeface="Arial"/>
              <a:ea typeface="Arial"/>
              <a:cs typeface="Arial"/>
              <a:sym typeface="Arial"/>
            </a:endParaRPr>
          </a:p>
          <a:p>
            <a:pPr marL="457200" lvl="0" indent="-323850" algn="l" rtl="0">
              <a:spcBef>
                <a:spcPts val="0"/>
              </a:spcBef>
              <a:spcAft>
                <a:spcPts val="0"/>
              </a:spcAft>
              <a:buSzPts val="1500"/>
              <a:buFont typeface="Arial"/>
              <a:buChar char="●"/>
            </a:pPr>
            <a:r>
              <a:rPr lang="en-GB" sz="1500">
                <a:solidFill>
                  <a:srgbClr val="FFFFFF"/>
                </a:solidFill>
                <a:latin typeface="Arial"/>
                <a:ea typeface="Arial"/>
                <a:cs typeface="Arial"/>
                <a:sym typeface="Arial"/>
              </a:rPr>
              <a:t>It is also reasonable to conclude for the dataset using a combination of SVM with LSA as a feature extractor provides us the best results.</a:t>
            </a:r>
            <a:endParaRPr sz="1500">
              <a:solidFill>
                <a:srgbClr val="FFFFFF"/>
              </a:solidFill>
              <a:latin typeface="Arial"/>
              <a:ea typeface="Arial"/>
              <a:cs typeface="Arial"/>
              <a:sym typeface="Arial"/>
            </a:endParaRPr>
          </a:p>
          <a:p>
            <a:pPr marL="457200" lvl="0" indent="-323850" algn="l" rtl="0">
              <a:spcBef>
                <a:spcPts val="0"/>
              </a:spcBef>
              <a:spcAft>
                <a:spcPts val="0"/>
              </a:spcAft>
              <a:buSzPts val="1500"/>
              <a:buFont typeface="Arial"/>
              <a:buChar char="●"/>
            </a:pPr>
            <a:r>
              <a:rPr lang="en-GB" sz="1500">
                <a:solidFill>
                  <a:srgbClr val="FFFFFF"/>
                </a:solidFill>
                <a:latin typeface="Arial"/>
                <a:ea typeface="Arial"/>
                <a:cs typeface="Arial"/>
                <a:sym typeface="Arial"/>
              </a:rPr>
              <a:t>But is also interesting to observe that KNN had the worst performance which was significantly worse than the other classification methods. As per our understanding this may be because KNN is an unsupervised learning algorithm so while training it did not have access to the ratings which may have made it very difficult for the model to create the clusters.</a:t>
            </a:r>
            <a:endParaRPr sz="1500">
              <a:solidFill>
                <a:srgbClr val="FFFFFF"/>
              </a:solidFill>
              <a:latin typeface="Arial"/>
              <a:ea typeface="Arial"/>
              <a:cs typeface="Arial"/>
              <a:sym typeface="Arial"/>
            </a:endParaRPr>
          </a:p>
        </p:txBody>
      </p:sp>
      <p:sp>
        <p:nvSpPr>
          <p:cNvPr id="298" name="Google Shape;298;p27"/>
          <p:cNvSpPr/>
          <p:nvPr/>
        </p:nvSpPr>
        <p:spPr>
          <a:xfrm flipH="1">
            <a:off x="6470215" y="2818767"/>
            <a:ext cx="1122300" cy="1461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8"/>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FUTURE WORK</a:t>
            </a:r>
            <a:endParaRPr/>
          </a:p>
        </p:txBody>
      </p:sp>
      <p:sp>
        <p:nvSpPr>
          <p:cNvPr id="304" name="Google Shape;304;p28"/>
          <p:cNvSpPr txBox="1">
            <a:spLocks noGrp="1"/>
          </p:cNvSpPr>
          <p:nvPr>
            <p:ph type="body" idx="2"/>
          </p:nvPr>
        </p:nvSpPr>
        <p:spPr>
          <a:xfrm>
            <a:off x="0" y="1656775"/>
            <a:ext cx="9063000" cy="3486600"/>
          </a:xfrm>
          <a:prstGeom prst="rect">
            <a:avLst/>
          </a:prstGeom>
        </p:spPr>
        <p:txBody>
          <a:bodyPr spcFirstLastPara="1" wrap="square" lIns="91425" tIns="91425" rIns="91425" bIns="91425" anchor="t" anchorCtr="0">
            <a:noAutofit/>
          </a:bodyPr>
          <a:lstStyle/>
          <a:p>
            <a:pPr marL="457200" lvl="0" indent="-323850" algn="l" rtl="0">
              <a:spcBef>
                <a:spcPts val="400"/>
              </a:spcBef>
              <a:spcAft>
                <a:spcPts val="0"/>
              </a:spcAft>
              <a:buClr>
                <a:srgbClr val="FFFFFF"/>
              </a:buClr>
              <a:buSzPts val="1500"/>
              <a:buFont typeface="Arial"/>
              <a:buChar char="●"/>
            </a:pPr>
            <a:r>
              <a:rPr lang="en-GB" sz="1500">
                <a:solidFill>
                  <a:srgbClr val="FFFFFF"/>
                </a:solidFill>
                <a:latin typeface="Arial"/>
                <a:ea typeface="Arial"/>
                <a:cs typeface="Arial"/>
                <a:sym typeface="Arial"/>
              </a:rPr>
              <a:t>As it is quite evident the biggest issue is the decrease in accuracy as the number of classes increases.</a:t>
            </a:r>
            <a:endParaRPr sz="1500">
              <a:solidFill>
                <a:srgbClr val="FFFFFF"/>
              </a:solidFill>
              <a:latin typeface="Arial"/>
              <a:ea typeface="Arial"/>
              <a:cs typeface="Arial"/>
              <a:sym typeface="Arial"/>
            </a:endParaRPr>
          </a:p>
          <a:p>
            <a:pPr marL="457200" lvl="0" indent="-323850" algn="l" rtl="0">
              <a:spcBef>
                <a:spcPts val="0"/>
              </a:spcBef>
              <a:spcAft>
                <a:spcPts val="0"/>
              </a:spcAft>
              <a:buClr>
                <a:srgbClr val="FFFFFF"/>
              </a:buClr>
              <a:buSzPts val="1500"/>
              <a:buFont typeface="Arial"/>
              <a:buChar char="●"/>
            </a:pPr>
            <a:r>
              <a:rPr lang="en-GB" sz="1500">
                <a:solidFill>
                  <a:srgbClr val="FFFFFF"/>
                </a:solidFill>
                <a:latin typeface="Arial"/>
                <a:ea typeface="Arial"/>
                <a:cs typeface="Arial"/>
                <a:sym typeface="Arial"/>
              </a:rPr>
              <a:t>So for the future, we may want to train on the complete dataset using machine learning models.</a:t>
            </a:r>
            <a:endParaRPr sz="1500">
              <a:solidFill>
                <a:srgbClr val="FFFFFF"/>
              </a:solidFill>
              <a:latin typeface="Arial"/>
              <a:ea typeface="Arial"/>
              <a:cs typeface="Arial"/>
              <a:sym typeface="Arial"/>
            </a:endParaRPr>
          </a:p>
          <a:p>
            <a:pPr marL="457200" lvl="0" indent="-323850" algn="l" rtl="0">
              <a:spcBef>
                <a:spcPts val="0"/>
              </a:spcBef>
              <a:spcAft>
                <a:spcPts val="0"/>
              </a:spcAft>
              <a:buClr>
                <a:srgbClr val="FFFFFF"/>
              </a:buClr>
              <a:buSzPts val="1500"/>
              <a:buFont typeface="Arial"/>
              <a:buChar char="●"/>
            </a:pPr>
            <a:r>
              <a:rPr lang="en-GB" sz="1500">
                <a:solidFill>
                  <a:srgbClr val="FFFFFF"/>
                </a:solidFill>
                <a:latin typeface="Arial"/>
                <a:ea typeface="Arial"/>
                <a:cs typeface="Arial"/>
                <a:sym typeface="Arial"/>
              </a:rPr>
              <a:t>This is because given a large enough dataset machine learning models like ANNs, CNN, etc. may be able to learn various patterns which may help them better predict the ratings for a review.]</a:t>
            </a:r>
            <a:endParaRPr sz="1500">
              <a:solidFill>
                <a:srgbClr val="FFFFFF"/>
              </a:solidFill>
              <a:latin typeface="Arial"/>
              <a:ea typeface="Arial"/>
              <a:cs typeface="Arial"/>
              <a:sym typeface="Arial"/>
            </a:endParaRPr>
          </a:p>
          <a:p>
            <a:pPr marL="457200" lvl="0" indent="-323850" algn="l" rtl="0">
              <a:spcBef>
                <a:spcPts val="0"/>
              </a:spcBef>
              <a:spcAft>
                <a:spcPts val="0"/>
              </a:spcAft>
              <a:buClr>
                <a:srgbClr val="FFFFFF"/>
              </a:buClr>
              <a:buSzPts val="1500"/>
              <a:buFont typeface="Arial"/>
              <a:buChar char="●"/>
            </a:pPr>
            <a:r>
              <a:rPr lang="en-GB" sz="1500">
                <a:solidFill>
                  <a:srgbClr val="FFFFFF"/>
                </a:solidFill>
                <a:latin typeface="Arial"/>
                <a:ea typeface="Arial"/>
                <a:cs typeface="Arial"/>
                <a:sym typeface="Arial"/>
              </a:rPr>
              <a:t>Also a frontend and a backend system can be created to create a SaaS application similar to IMDB or Rotten Tomatoes but for amazon products instead</a:t>
            </a:r>
            <a:endParaRPr sz="1500">
              <a:solidFill>
                <a:srgbClr val="FFFFFF"/>
              </a:solidFill>
              <a:latin typeface="Arial"/>
              <a:ea typeface="Arial"/>
              <a:cs typeface="Arial"/>
              <a:sym typeface="Arial"/>
            </a:endParaRPr>
          </a:p>
        </p:txBody>
      </p:sp>
      <p:sp>
        <p:nvSpPr>
          <p:cNvPr id="305" name="Google Shape;305;p28"/>
          <p:cNvSpPr/>
          <p:nvPr/>
        </p:nvSpPr>
        <p:spPr>
          <a:xfrm flipH="1">
            <a:off x="6470215" y="2818767"/>
            <a:ext cx="1122300" cy="1461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29"/>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grpSp>
        <p:nvGrpSpPr>
          <p:cNvPr id="311" name="Google Shape;311;p29"/>
          <p:cNvGrpSpPr/>
          <p:nvPr/>
        </p:nvGrpSpPr>
        <p:grpSpPr>
          <a:xfrm>
            <a:off x="4066820" y="1553491"/>
            <a:ext cx="3159984" cy="2439109"/>
            <a:chOff x="3553042" y="1657806"/>
            <a:chExt cx="3461100" cy="2671532"/>
          </a:xfrm>
        </p:grpSpPr>
        <p:sp>
          <p:nvSpPr>
            <p:cNvPr id="312" name="Google Shape;312;p29"/>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9"/>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9"/>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9"/>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9"/>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9"/>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9"/>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0" name="Google Shape;320;p29"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21" name="Google Shape;321;p29"/>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29"/>
          <p:cNvGrpSpPr/>
          <p:nvPr/>
        </p:nvGrpSpPr>
        <p:grpSpPr>
          <a:xfrm>
            <a:off x="6762480" y="2546254"/>
            <a:ext cx="1024386" cy="1522884"/>
            <a:chOff x="6505573" y="2745170"/>
            <a:chExt cx="1122000" cy="1668000"/>
          </a:xfrm>
        </p:grpSpPr>
        <p:sp>
          <p:nvSpPr>
            <p:cNvPr id="323" name="Google Shape;323;p29"/>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7" name="Google Shape;327;p29"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28" name="Google Shape;328;p29"/>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 name="Google Shape;329;p29"/>
          <p:cNvGrpSpPr/>
          <p:nvPr/>
        </p:nvGrpSpPr>
        <p:grpSpPr>
          <a:xfrm>
            <a:off x="6405845" y="3121897"/>
            <a:ext cx="520684" cy="1036470"/>
            <a:chOff x="9543736" y="4486132"/>
            <a:chExt cx="570300" cy="1135235"/>
          </a:xfrm>
        </p:grpSpPr>
        <p:sp>
          <p:nvSpPr>
            <p:cNvPr id="330" name="Google Shape;330;p29"/>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9"/>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9"/>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4" name="Google Shape;334;p29"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35" name="Google Shape;335;p29"/>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9"/>
          <p:cNvGrpSpPr/>
          <p:nvPr/>
        </p:nvGrpSpPr>
        <p:grpSpPr>
          <a:xfrm>
            <a:off x="7564804" y="3443361"/>
            <a:ext cx="455496" cy="692277"/>
            <a:chOff x="7384375" y="3728000"/>
            <a:chExt cx="498900" cy="758244"/>
          </a:xfrm>
        </p:grpSpPr>
        <p:sp>
          <p:nvSpPr>
            <p:cNvPr id="337" name="Google Shape;337;p29"/>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9"/>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9"/>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9"/>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29"/>
          <p:cNvGrpSpPr/>
          <p:nvPr/>
        </p:nvGrpSpPr>
        <p:grpSpPr>
          <a:xfrm>
            <a:off x="7564836" y="3561758"/>
            <a:ext cx="478081" cy="462776"/>
            <a:chOff x="7384385" y="3857442"/>
            <a:chExt cx="523637" cy="506874"/>
          </a:xfrm>
        </p:grpSpPr>
        <p:sp>
          <p:nvSpPr>
            <p:cNvPr id="342" name="Google Shape;342;p29"/>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29"/>
            <p:cNvGrpSpPr/>
            <p:nvPr/>
          </p:nvGrpSpPr>
          <p:grpSpPr>
            <a:xfrm>
              <a:off x="7384385" y="3857442"/>
              <a:ext cx="523637" cy="498900"/>
              <a:chOff x="7384385" y="3857442"/>
              <a:chExt cx="523637" cy="498900"/>
            </a:xfrm>
          </p:grpSpPr>
          <p:sp>
            <p:nvSpPr>
              <p:cNvPr id="344" name="Google Shape;344;p29"/>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46" name="Google Shape;346;p29"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47" name="Google Shape;347;p29"/>
          <p:cNvGrpSpPr/>
          <p:nvPr/>
        </p:nvGrpSpPr>
        <p:grpSpPr>
          <a:xfrm>
            <a:off x="8110843" y="3443361"/>
            <a:ext cx="435785" cy="692277"/>
            <a:chOff x="7982421" y="3727763"/>
            <a:chExt cx="477311" cy="758244"/>
          </a:xfrm>
        </p:grpSpPr>
        <p:sp>
          <p:nvSpPr>
            <p:cNvPr id="348" name="Google Shape;348;p29"/>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9"/>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9"/>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9"/>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9"/>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9"/>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9"/>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6" name="Google Shape;356;p29"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a:p>
        </p:txBody>
      </p:sp>
      <p:graphicFrame>
        <p:nvGraphicFramePr>
          <p:cNvPr id="237" name="Google Shape;237;p18"/>
          <p:cNvGraphicFramePr/>
          <p:nvPr/>
        </p:nvGraphicFramePr>
        <p:xfrm>
          <a:off x="952500" y="1063100"/>
          <a:ext cx="5959625" cy="3581130"/>
        </p:xfrm>
        <a:graphic>
          <a:graphicData uri="http://schemas.openxmlformats.org/drawingml/2006/table">
            <a:tbl>
              <a:tblPr>
                <a:noFill/>
                <a:tableStyleId>{F49DBAFF-3369-4995-AC67-CACEF575A9D8}</a:tableStyleId>
              </a:tblPr>
              <a:tblGrid>
                <a:gridCol w="1045150"/>
                <a:gridCol w="4914475"/>
              </a:tblGrid>
              <a:tr h="381000">
                <a:tc>
                  <a:txBody>
                    <a:bodyPr/>
                    <a:lstStyle/>
                    <a:p>
                      <a:pPr marL="0" lvl="0" indent="0" algn="ctr" rtl="0">
                        <a:spcBef>
                          <a:spcPts val="0"/>
                        </a:spcBef>
                        <a:spcAft>
                          <a:spcPts val="0"/>
                        </a:spcAft>
                        <a:buNone/>
                      </a:pPr>
                      <a:r>
                        <a:rPr lang="en-GB" sz="1500">
                          <a:solidFill>
                            <a:schemeClr val="lt1"/>
                          </a:solidFill>
                        </a:rPr>
                        <a:t>NO.</a:t>
                      </a:r>
                      <a:endParaRPr sz="1500">
                        <a:solidFill>
                          <a:schemeClr val="lt1"/>
                        </a:solidFill>
                      </a:endParaRPr>
                    </a:p>
                  </a:txBody>
                  <a:tcPr marL="91425" marR="91425" marT="91425" marB="91425"/>
                </a:tc>
                <a:tc>
                  <a:txBody>
                    <a:bodyPr/>
                    <a:lstStyle/>
                    <a:p>
                      <a:pPr marL="0" lvl="0" indent="0" algn="ctr" rtl="0">
                        <a:spcBef>
                          <a:spcPts val="0"/>
                        </a:spcBef>
                        <a:spcAft>
                          <a:spcPts val="0"/>
                        </a:spcAft>
                        <a:buNone/>
                      </a:pPr>
                      <a:r>
                        <a:rPr lang="en-GB">
                          <a:solidFill>
                            <a:schemeClr val="lt1"/>
                          </a:solidFill>
                        </a:rPr>
                        <a:t>TITLE</a:t>
                      </a:r>
                      <a:endParaRPr>
                        <a:solidFill>
                          <a:schemeClr val="lt1"/>
                        </a:solidFill>
                      </a:endParaRPr>
                    </a:p>
                  </a:txBody>
                  <a:tcPr marL="91425" marR="91425" marT="91425" marB="91425"/>
                </a:tc>
              </a:tr>
              <a:tr h="381000">
                <a:tc>
                  <a:txBody>
                    <a:bodyPr/>
                    <a:lstStyle/>
                    <a:p>
                      <a:pPr marL="0" lvl="0" indent="0" algn="ctr" rtl="0">
                        <a:spcBef>
                          <a:spcPts val="0"/>
                        </a:spcBef>
                        <a:spcAft>
                          <a:spcPts val="0"/>
                        </a:spcAft>
                        <a:buNone/>
                      </a:pPr>
                      <a:r>
                        <a:rPr lang="en-GB">
                          <a:solidFill>
                            <a:schemeClr val="lt1"/>
                          </a:solidFill>
                        </a:rPr>
                        <a:t>1</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en-GB">
                          <a:solidFill>
                            <a:schemeClr val="lt1"/>
                          </a:solidFill>
                        </a:rPr>
                        <a:t>INTRODUCTION</a:t>
                      </a:r>
                      <a:endParaRPr>
                        <a:solidFill>
                          <a:schemeClr val="lt1"/>
                        </a:solidFill>
                      </a:endParaRPr>
                    </a:p>
                  </a:txBody>
                  <a:tcPr marL="91425" marR="91425" marT="91425" marB="91425"/>
                </a:tc>
              </a:tr>
              <a:tr h="381000">
                <a:tc>
                  <a:txBody>
                    <a:bodyPr/>
                    <a:lstStyle/>
                    <a:p>
                      <a:pPr marL="0" lvl="0" indent="0" algn="ctr" rtl="0">
                        <a:spcBef>
                          <a:spcPts val="0"/>
                        </a:spcBef>
                        <a:spcAft>
                          <a:spcPts val="0"/>
                        </a:spcAft>
                        <a:buNone/>
                      </a:pPr>
                      <a:r>
                        <a:rPr lang="en-GB">
                          <a:solidFill>
                            <a:schemeClr val="lt1"/>
                          </a:solidFill>
                        </a:rPr>
                        <a:t>2</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en-GB">
                          <a:solidFill>
                            <a:schemeClr val="lt1"/>
                          </a:solidFill>
                        </a:rPr>
                        <a:t>IMPLEMENTATION</a:t>
                      </a:r>
                      <a:endParaRPr>
                        <a:solidFill>
                          <a:schemeClr val="lt1"/>
                        </a:solidFill>
                      </a:endParaRPr>
                    </a:p>
                  </a:txBody>
                  <a:tcPr marL="91425" marR="91425" marT="91425" marB="91425"/>
                </a:tc>
              </a:tr>
              <a:tr h="381000">
                <a:tc>
                  <a:txBody>
                    <a:bodyPr/>
                    <a:lstStyle/>
                    <a:p>
                      <a:pPr marL="0" lvl="0" indent="0" algn="ctr" rtl="0">
                        <a:spcBef>
                          <a:spcPts val="0"/>
                        </a:spcBef>
                        <a:spcAft>
                          <a:spcPts val="0"/>
                        </a:spcAft>
                        <a:buNone/>
                      </a:pPr>
                      <a:r>
                        <a:rPr lang="en-GB">
                          <a:solidFill>
                            <a:schemeClr val="lt1"/>
                          </a:solidFill>
                        </a:rPr>
                        <a:t>4</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en-GB">
                          <a:solidFill>
                            <a:schemeClr val="lt1"/>
                          </a:solidFill>
                        </a:rPr>
                        <a:t>SYSTEM OVERVIEW DIAGRAM</a:t>
                      </a:r>
                      <a:endParaRPr>
                        <a:solidFill>
                          <a:schemeClr val="lt1"/>
                        </a:solidFill>
                      </a:endParaRPr>
                    </a:p>
                  </a:txBody>
                  <a:tcPr marL="91425" marR="91425" marT="91425" marB="91425"/>
                </a:tc>
              </a:tr>
              <a:tr h="381000">
                <a:tc>
                  <a:txBody>
                    <a:bodyPr/>
                    <a:lstStyle/>
                    <a:p>
                      <a:pPr marL="0" lvl="0" indent="0" algn="ctr" rtl="0">
                        <a:spcBef>
                          <a:spcPts val="0"/>
                        </a:spcBef>
                        <a:spcAft>
                          <a:spcPts val="0"/>
                        </a:spcAft>
                        <a:buNone/>
                      </a:pPr>
                      <a:r>
                        <a:rPr lang="en-GB">
                          <a:solidFill>
                            <a:schemeClr val="lt1"/>
                          </a:solidFill>
                        </a:rPr>
                        <a:t>5</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en-GB">
                          <a:solidFill>
                            <a:schemeClr val="lt1"/>
                          </a:solidFill>
                        </a:rPr>
                        <a:t>METHODOLOGY</a:t>
                      </a:r>
                      <a:endParaRPr>
                        <a:solidFill>
                          <a:schemeClr val="lt1"/>
                        </a:solidFill>
                      </a:endParaRPr>
                    </a:p>
                  </a:txBody>
                  <a:tcPr marL="91425" marR="91425" marT="91425" marB="91425"/>
                </a:tc>
              </a:tr>
              <a:tr h="381000">
                <a:tc>
                  <a:txBody>
                    <a:bodyPr/>
                    <a:lstStyle/>
                    <a:p>
                      <a:pPr marL="0" lvl="0" indent="0" algn="ctr" rtl="0">
                        <a:spcBef>
                          <a:spcPts val="0"/>
                        </a:spcBef>
                        <a:spcAft>
                          <a:spcPts val="0"/>
                        </a:spcAft>
                        <a:buNone/>
                      </a:pPr>
                      <a:r>
                        <a:rPr lang="en-GB">
                          <a:solidFill>
                            <a:schemeClr val="lt1"/>
                          </a:solidFill>
                        </a:rPr>
                        <a:t>6</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en-GB">
                          <a:solidFill>
                            <a:schemeClr val="lt1"/>
                          </a:solidFill>
                        </a:rPr>
                        <a:t>CLASSIFIERS USED FOR PREDICTION</a:t>
                      </a:r>
                      <a:endParaRPr>
                        <a:solidFill>
                          <a:schemeClr val="lt1"/>
                        </a:solidFill>
                      </a:endParaRPr>
                    </a:p>
                  </a:txBody>
                  <a:tcPr marL="91425" marR="91425" marT="91425" marB="91425"/>
                </a:tc>
              </a:tr>
              <a:tr h="381000">
                <a:tc>
                  <a:txBody>
                    <a:bodyPr/>
                    <a:lstStyle/>
                    <a:p>
                      <a:pPr marL="0" lvl="0" indent="0" algn="ctr" rtl="0">
                        <a:spcBef>
                          <a:spcPts val="0"/>
                        </a:spcBef>
                        <a:spcAft>
                          <a:spcPts val="0"/>
                        </a:spcAft>
                        <a:buNone/>
                      </a:pPr>
                      <a:r>
                        <a:rPr lang="en-GB">
                          <a:solidFill>
                            <a:schemeClr val="lt1"/>
                          </a:solidFill>
                        </a:rPr>
                        <a:t>7</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en-GB">
                          <a:solidFill>
                            <a:schemeClr val="lt1"/>
                          </a:solidFill>
                        </a:rPr>
                        <a:t>RESULTS</a:t>
                      </a:r>
                      <a:endParaRPr>
                        <a:solidFill>
                          <a:schemeClr val="lt1"/>
                        </a:solidFill>
                      </a:endParaRPr>
                    </a:p>
                  </a:txBody>
                  <a:tcPr marL="91425" marR="91425" marT="91425" marB="91425"/>
                </a:tc>
              </a:tr>
              <a:tr h="381000">
                <a:tc>
                  <a:txBody>
                    <a:bodyPr/>
                    <a:lstStyle/>
                    <a:p>
                      <a:pPr marL="0" lvl="0" indent="0" algn="ctr" rtl="0">
                        <a:spcBef>
                          <a:spcPts val="0"/>
                        </a:spcBef>
                        <a:spcAft>
                          <a:spcPts val="0"/>
                        </a:spcAft>
                        <a:buNone/>
                      </a:pPr>
                      <a:r>
                        <a:rPr lang="en-GB">
                          <a:solidFill>
                            <a:schemeClr val="lt1"/>
                          </a:solidFill>
                        </a:rPr>
                        <a:t>8</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en-GB">
                          <a:solidFill>
                            <a:schemeClr val="lt1"/>
                          </a:solidFill>
                        </a:rPr>
                        <a:t>CONCLUSION</a:t>
                      </a:r>
                      <a:endParaRPr>
                        <a:solidFill>
                          <a:schemeClr val="lt1"/>
                        </a:solidFill>
                      </a:endParaRPr>
                    </a:p>
                  </a:txBody>
                  <a:tcPr marL="91425" marR="91425" marT="91425" marB="91425"/>
                </a:tc>
              </a:tr>
              <a:tr h="381000">
                <a:tc>
                  <a:txBody>
                    <a:bodyPr/>
                    <a:lstStyle/>
                    <a:p>
                      <a:pPr marL="0" lvl="0" indent="0" algn="ctr" rtl="0">
                        <a:spcBef>
                          <a:spcPts val="0"/>
                        </a:spcBef>
                        <a:spcAft>
                          <a:spcPts val="0"/>
                        </a:spcAft>
                        <a:buNone/>
                      </a:pPr>
                      <a:r>
                        <a:rPr lang="en-GB">
                          <a:solidFill>
                            <a:schemeClr val="lt1"/>
                          </a:solidFill>
                        </a:rPr>
                        <a:t>9</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en-GB">
                          <a:solidFill>
                            <a:schemeClr val="lt1"/>
                          </a:solidFill>
                        </a:rPr>
                        <a:t>FUTURE WORK</a:t>
                      </a:r>
                      <a:endParaRPr>
                        <a:solidFill>
                          <a:schemeClr val="lt1"/>
                        </a:solidFill>
                      </a:endParaRPr>
                    </a:p>
                  </a:txBody>
                  <a:tcPr marL="91425" marR="91425" marT="91425" marB="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 TO SENTIMENT ANALYSIS</a:t>
            </a:r>
            <a:endParaRPr/>
          </a:p>
        </p:txBody>
      </p:sp>
      <p:sp>
        <p:nvSpPr>
          <p:cNvPr id="243" name="Google Shape;243;p19"/>
          <p:cNvSpPr txBox="1">
            <a:spLocks noGrp="1"/>
          </p:cNvSpPr>
          <p:nvPr>
            <p:ph type="body" idx="1"/>
          </p:nvPr>
        </p:nvSpPr>
        <p:spPr>
          <a:xfrm>
            <a:off x="0" y="1417650"/>
            <a:ext cx="9144000" cy="3726000"/>
          </a:xfrm>
          <a:prstGeom prst="rect">
            <a:avLst/>
          </a:prstGeom>
        </p:spPr>
        <p:txBody>
          <a:bodyPr spcFirstLastPara="1" wrap="square" lIns="91425" tIns="91425" rIns="91425" bIns="91425" anchor="t" anchorCtr="0">
            <a:noAutofit/>
          </a:bodyPr>
          <a:lstStyle/>
          <a:p>
            <a:pPr marL="457200" lvl="0" indent="-323850" algn="just" rtl="0">
              <a:spcBef>
                <a:spcPts val="400"/>
              </a:spcBef>
              <a:spcAft>
                <a:spcPts val="0"/>
              </a:spcAft>
              <a:buSzPts val="1500"/>
              <a:buFont typeface="Arial"/>
              <a:buChar char="●"/>
            </a:pPr>
            <a:r>
              <a:rPr lang="en-GB" sz="1500">
                <a:solidFill>
                  <a:srgbClr val="FFFFFF"/>
                </a:solidFill>
                <a:latin typeface="Arial"/>
                <a:ea typeface="Arial"/>
                <a:cs typeface="Arial"/>
                <a:sym typeface="Arial"/>
              </a:rPr>
              <a:t>The web has given its users the freedom of speech using which they can write their unbiased opinions in a blog or review.</a:t>
            </a:r>
            <a:endParaRPr sz="1500">
              <a:solidFill>
                <a:srgbClr val="FFFFFF"/>
              </a:solidFill>
              <a:latin typeface="Arial"/>
              <a:ea typeface="Arial"/>
              <a:cs typeface="Arial"/>
              <a:sym typeface="Arial"/>
            </a:endParaRPr>
          </a:p>
          <a:p>
            <a:pPr marL="457200" lvl="0" indent="-323850" algn="just" rtl="0">
              <a:spcBef>
                <a:spcPts val="0"/>
              </a:spcBef>
              <a:spcAft>
                <a:spcPts val="0"/>
              </a:spcAft>
              <a:buSzPts val="1500"/>
              <a:buFont typeface="Arial"/>
              <a:buChar char="●"/>
            </a:pPr>
            <a:r>
              <a:rPr lang="en-GB" sz="1500">
                <a:solidFill>
                  <a:srgbClr val="FFFFFF"/>
                </a:solidFill>
                <a:latin typeface="Arial"/>
                <a:ea typeface="Arial"/>
                <a:cs typeface="Arial"/>
                <a:sym typeface="Arial"/>
              </a:rPr>
              <a:t>We can examine these user reviews to predict the behaviour of consumers and also identify new opportunities in the market.</a:t>
            </a:r>
            <a:endParaRPr sz="1500">
              <a:solidFill>
                <a:srgbClr val="FFFFFF"/>
              </a:solidFill>
              <a:latin typeface="Arial"/>
              <a:ea typeface="Arial"/>
              <a:cs typeface="Arial"/>
              <a:sym typeface="Arial"/>
            </a:endParaRPr>
          </a:p>
          <a:p>
            <a:pPr marL="457200" lvl="0" indent="-323850" algn="just" rtl="0">
              <a:spcBef>
                <a:spcPts val="0"/>
              </a:spcBef>
              <a:spcAft>
                <a:spcPts val="0"/>
              </a:spcAft>
              <a:buSzPts val="1500"/>
              <a:buFont typeface="Arial"/>
              <a:buChar char="●"/>
            </a:pPr>
            <a:r>
              <a:rPr lang="en-GB" sz="1500">
                <a:solidFill>
                  <a:srgbClr val="FFFFFF"/>
                </a:solidFill>
                <a:latin typeface="Arial"/>
                <a:ea typeface="Arial"/>
                <a:cs typeface="Arial"/>
                <a:sym typeface="Arial"/>
              </a:rPr>
              <a:t>This process is called sentiment analysis and is known as opinion mining.</a:t>
            </a:r>
            <a:endParaRPr sz="1500">
              <a:solidFill>
                <a:srgbClr val="FFFFFF"/>
              </a:solidFill>
              <a:latin typeface="Arial"/>
              <a:ea typeface="Arial"/>
              <a:cs typeface="Arial"/>
              <a:sym typeface="Arial"/>
            </a:endParaRPr>
          </a:p>
          <a:p>
            <a:pPr marL="457200" lvl="0" indent="-304800" algn="just" rtl="0">
              <a:spcBef>
                <a:spcPts val="0"/>
              </a:spcBef>
              <a:spcAft>
                <a:spcPts val="0"/>
              </a:spcAft>
              <a:buClr>
                <a:srgbClr val="FFFFFF"/>
              </a:buClr>
              <a:buSzPts val="1200"/>
              <a:buFont typeface="Arial"/>
              <a:buChar char="●"/>
            </a:pPr>
            <a:r>
              <a:rPr lang="en-GB" sz="1500">
                <a:solidFill>
                  <a:srgbClr val="FFFFFF"/>
                </a:solidFill>
                <a:latin typeface="Arial"/>
                <a:ea typeface="Arial"/>
                <a:cs typeface="Arial"/>
                <a:sym typeface="Arial"/>
              </a:rPr>
              <a:t>Sentiment analysis, particularly the automatic analysis of written reviews in terms of positive or negative valence, has been extensively studied in the last decade. It has been widely accepted by the research community that written movie reviews seem to be rather arduous to handle. Why? One of the apparent challenges in classifying textual amazon reviews is that sentiment words often relate to the elements of an amazon product rather than the reviewers’ opinion.</a:t>
            </a:r>
            <a:endParaRPr sz="1500">
              <a:solidFill>
                <a:srgbClr val="FFFFFF"/>
              </a:solidFill>
              <a:latin typeface="Arial"/>
              <a:ea typeface="Arial"/>
              <a:cs typeface="Arial"/>
              <a:sym typeface="Arial"/>
            </a:endParaRPr>
          </a:p>
          <a:p>
            <a:pPr marL="457200" lvl="0" indent="-304800" algn="just" rtl="0">
              <a:spcBef>
                <a:spcPts val="0"/>
              </a:spcBef>
              <a:spcAft>
                <a:spcPts val="0"/>
              </a:spcAft>
              <a:buClr>
                <a:srgbClr val="FFFFFF"/>
              </a:buClr>
              <a:buSzPts val="1200"/>
              <a:buFont typeface="Arial"/>
              <a:buChar char="●"/>
            </a:pPr>
            <a:r>
              <a:rPr lang="en-GB" sz="1500">
                <a:solidFill>
                  <a:srgbClr val="FFFFFF"/>
                </a:solidFill>
                <a:latin typeface="Arial"/>
                <a:ea typeface="Arial"/>
                <a:cs typeface="Arial"/>
                <a:sym typeface="Arial"/>
              </a:rPr>
              <a:t>Once we carry out a Sentiment analysis on product reviews, then Amazon can customize ads and discount offers displayed to each customer according to their search history or needs. That would make the interface more user friendly</a:t>
            </a:r>
            <a:endParaRPr sz="1500">
              <a:solidFill>
                <a:srgbClr val="FFFFF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IMPLEMENTATION</a:t>
            </a:r>
            <a:endParaRPr/>
          </a:p>
        </p:txBody>
      </p:sp>
      <p:sp>
        <p:nvSpPr>
          <p:cNvPr id="249" name="Google Shape;249;p20"/>
          <p:cNvSpPr txBox="1">
            <a:spLocks noGrp="1"/>
          </p:cNvSpPr>
          <p:nvPr>
            <p:ph type="body" idx="1"/>
          </p:nvPr>
        </p:nvSpPr>
        <p:spPr>
          <a:xfrm>
            <a:off x="0" y="1417650"/>
            <a:ext cx="9144000" cy="3726000"/>
          </a:xfrm>
          <a:prstGeom prst="rect">
            <a:avLst/>
          </a:prstGeom>
        </p:spPr>
        <p:txBody>
          <a:bodyPr spcFirstLastPara="1" wrap="square" lIns="91425" tIns="91425" rIns="91425" bIns="91425" anchor="t" anchorCtr="0">
            <a:noAutofit/>
          </a:bodyPr>
          <a:lstStyle/>
          <a:p>
            <a:pPr marL="457200" lvl="0" indent="-323850" algn="just" rtl="0">
              <a:spcBef>
                <a:spcPts val="400"/>
              </a:spcBef>
              <a:spcAft>
                <a:spcPts val="0"/>
              </a:spcAft>
              <a:buClr>
                <a:srgbClr val="FFFFFF"/>
              </a:buClr>
              <a:buSzPts val="1500"/>
              <a:buFont typeface="Arial"/>
              <a:buChar char="●"/>
            </a:pPr>
            <a:r>
              <a:rPr lang="en-GB" sz="1500">
                <a:solidFill>
                  <a:srgbClr val="FFFFFF"/>
                </a:solidFill>
                <a:latin typeface="Arial"/>
                <a:ea typeface="Arial"/>
                <a:cs typeface="Arial"/>
                <a:sym typeface="Arial"/>
              </a:rPr>
              <a:t>We have tried to implement a variety of different feature extraction techniques with different classifiers to perform sentiment analysis.</a:t>
            </a:r>
            <a:endParaRPr sz="1500">
              <a:solidFill>
                <a:srgbClr val="FFFFFF"/>
              </a:solidFill>
              <a:latin typeface="Arial"/>
              <a:ea typeface="Arial"/>
              <a:cs typeface="Arial"/>
              <a:sym typeface="Arial"/>
            </a:endParaRPr>
          </a:p>
          <a:p>
            <a:pPr marL="457200" lvl="0" indent="-323850" algn="just" rtl="0">
              <a:spcBef>
                <a:spcPts val="0"/>
              </a:spcBef>
              <a:spcAft>
                <a:spcPts val="0"/>
              </a:spcAft>
              <a:buClr>
                <a:srgbClr val="FFFFFF"/>
              </a:buClr>
              <a:buSzPts val="1500"/>
              <a:buFont typeface="Arial"/>
              <a:buChar char="●"/>
            </a:pPr>
            <a:r>
              <a:rPr lang="en-GB" sz="1500">
                <a:solidFill>
                  <a:srgbClr val="FFFFFF"/>
                </a:solidFill>
                <a:latin typeface="Arial"/>
                <a:ea typeface="Arial"/>
                <a:cs typeface="Arial"/>
                <a:sym typeface="Arial"/>
              </a:rPr>
              <a:t>At the end we will also compare all results, and share our thoughts on future work as well.</a:t>
            </a:r>
            <a:endParaRPr sz="1500">
              <a:solidFill>
                <a:srgbClr val="FFFFFF"/>
              </a:solidFill>
              <a:latin typeface="Arial"/>
              <a:ea typeface="Arial"/>
              <a:cs typeface="Arial"/>
              <a:sym typeface="Arial"/>
            </a:endParaRPr>
          </a:p>
          <a:p>
            <a:pPr marL="457200" lvl="0" indent="-323850" algn="just" rtl="0">
              <a:spcBef>
                <a:spcPts val="0"/>
              </a:spcBef>
              <a:spcAft>
                <a:spcPts val="0"/>
              </a:spcAft>
              <a:buClr>
                <a:srgbClr val="FFFFFF"/>
              </a:buClr>
              <a:buSzPts val="1500"/>
              <a:buFont typeface="Arial"/>
              <a:buChar char="●"/>
            </a:pPr>
            <a:r>
              <a:rPr lang="en-GB" sz="1500">
                <a:solidFill>
                  <a:srgbClr val="FFFFFF"/>
                </a:solidFill>
                <a:latin typeface="Arial"/>
                <a:ea typeface="Arial"/>
                <a:cs typeface="Arial"/>
                <a:sym typeface="Arial"/>
              </a:rPr>
              <a:t>We have chosen the Amazon product review database for our problem statement as it has over 9M labelled user product reviews. Each review has a rating from 1 - 2 (negative),  3 (neutral) and 4 - 5 (Positive). Where (1) is the worst and, (5) is the best.</a:t>
            </a:r>
            <a:endParaRPr sz="1500">
              <a:solidFill>
                <a:srgbClr val="FFFFFF"/>
              </a:solidFill>
              <a:latin typeface="Arial"/>
              <a:ea typeface="Arial"/>
              <a:cs typeface="Arial"/>
              <a:sym typeface="Arial"/>
            </a:endParaRPr>
          </a:p>
          <a:p>
            <a:pPr marL="457200" lvl="0" indent="-323850" algn="just" rtl="0">
              <a:spcBef>
                <a:spcPts val="0"/>
              </a:spcBef>
              <a:spcAft>
                <a:spcPts val="0"/>
              </a:spcAft>
              <a:buClr>
                <a:srgbClr val="FFFFFF"/>
              </a:buClr>
              <a:buSzPts val="1500"/>
              <a:buFont typeface="Arial"/>
              <a:buChar char="●"/>
            </a:pPr>
            <a:r>
              <a:rPr lang="en-GB" sz="1500">
                <a:latin typeface="Arial"/>
                <a:ea typeface="Arial"/>
                <a:cs typeface="Arial"/>
                <a:sym typeface="Arial"/>
              </a:rPr>
              <a:t>We have not used the whole dataset but just review for wireless products as there are over 9 million reviews for each products category. Our training and testing split is 66% (Training) and 33%(Testing) </a:t>
            </a:r>
            <a:endParaRPr sz="1500">
              <a:solidFill>
                <a:srgbClr val="FFFFFF"/>
              </a:solidFill>
              <a:latin typeface="Arial"/>
              <a:ea typeface="Arial"/>
              <a:cs typeface="Arial"/>
              <a:sym typeface="Arial"/>
            </a:endParaRPr>
          </a:p>
          <a:p>
            <a:pPr marL="0" lvl="0" indent="0" algn="l" rtl="0">
              <a:spcBef>
                <a:spcPts val="600"/>
              </a:spcBef>
              <a:spcAft>
                <a:spcPts val="0"/>
              </a:spcAft>
              <a:buNone/>
            </a:pPr>
            <a:r>
              <a:rPr lang="en-GB" sz="1500">
                <a:latin typeface="Arial"/>
                <a:ea typeface="Arial"/>
                <a:cs typeface="Arial"/>
                <a:sym typeface="Arial"/>
              </a:rPr>
              <a:t>We have calculated results for these 2 conditions after re-labeling the ratings to start from 0 instead of 1:</a:t>
            </a:r>
            <a:endParaRPr sz="1500">
              <a:latin typeface="Arial"/>
              <a:ea typeface="Arial"/>
              <a:cs typeface="Arial"/>
              <a:sym typeface="Arial"/>
            </a:endParaRPr>
          </a:p>
          <a:p>
            <a:pPr marL="457200" lvl="0" indent="-323850" algn="l" rtl="0">
              <a:spcBef>
                <a:spcPts val="600"/>
              </a:spcBef>
              <a:spcAft>
                <a:spcPts val="0"/>
              </a:spcAft>
              <a:buSzPts val="1500"/>
              <a:buFont typeface="Arial"/>
              <a:buChar char="●"/>
            </a:pPr>
            <a:r>
              <a:rPr lang="en-GB" sz="1500">
                <a:solidFill>
                  <a:srgbClr val="00A1F6"/>
                </a:solidFill>
                <a:latin typeface="Arial"/>
                <a:ea typeface="Arial"/>
                <a:cs typeface="Arial"/>
                <a:sym typeface="Arial"/>
              </a:rPr>
              <a:t></a:t>
            </a:r>
            <a:r>
              <a:rPr lang="en-GB" sz="1500">
                <a:latin typeface="Arial"/>
                <a:ea typeface="Arial"/>
                <a:cs typeface="Arial"/>
                <a:sym typeface="Arial"/>
              </a:rPr>
              <a:t>3 classes for ratings 0,1,2</a:t>
            </a:r>
            <a:endParaRPr sz="1500">
              <a:latin typeface="Arial"/>
              <a:ea typeface="Arial"/>
              <a:cs typeface="Arial"/>
              <a:sym typeface="Arial"/>
            </a:endParaRPr>
          </a:p>
          <a:p>
            <a:pPr marL="457200" lvl="0" indent="-323850" algn="l" rtl="0">
              <a:spcBef>
                <a:spcPts val="0"/>
              </a:spcBef>
              <a:spcAft>
                <a:spcPts val="0"/>
              </a:spcAft>
              <a:buSzPts val="1500"/>
              <a:buFont typeface="Arial"/>
              <a:buChar char="●"/>
            </a:pPr>
            <a:r>
              <a:rPr lang="en-GB" sz="1500">
                <a:solidFill>
                  <a:srgbClr val="00A1F6"/>
                </a:solidFill>
                <a:latin typeface="Arial"/>
                <a:ea typeface="Arial"/>
                <a:cs typeface="Arial"/>
                <a:sym typeface="Arial"/>
              </a:rPr>
              <a:t></a:t>
            </a:r>
            <a:r>
              <a:rPr lang="en-GB" sz="1500">
                <a:latin typeface="Arial"/>
                <a:ea typeface="Arial"/>
                <a:cs typeface="Arial"/>
                <a:sym typeface="Arial"/>
              </a:rPr>
              <a:t>5 classes for ratings (0-2), (3), (4-5)</a:t>
            </a:r>
            <a:endParaRPr sz="1500">
              <a:solidFill>
                <a:srgbClr val="FFFFFF"/>
              </a:solidFill>
              <a:latin typeface="Arial"/>
              <a:ea typeface="Arial"/>
              <a:cs typeface="Arial"/>
              <a:sym typeface="Arial"/>
            </a:endParaRPr>
          </a:p>
          <a:p>
            <a:pPr marL="457200" lvl="0" indent="0" algn="l" rtl="0">
              <a:spcBef>
                <a:spcPts val="600"/>
              </a:spcBef>
              <a:spcAft>
                <a:spcPts val="0"/>
              </a:spcAft>
              <a:buNone/>
            </a:pPr>
            <a:endParaRPr sz="1500">
              <a:solidFill>
                <a:srgbClr val="FFFF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SYSTEM OVERVIEW DIAGRAM</a:t>
            </a:r>
            <a:endParaRPr/>
          </a:p>
        </p:txBody>
      </p:sp>
      <p:pic>
        <p:nvPicPr>
          <p:cNvPr id="255" name="Google Shape;255;p21"/>
          <p:cNvPicPr preferRelativeResize="0"/>
          <p:nvPr/>
        </p:nvPicPr>
        <p:blipFill>
          <a:blip r:embed="rId3">
            <a:alphaModFix/>
          </a:blip>
          <a:stretch>
            <a:fillRect/>
          </a:stretch>
        </p:blipFill>
        <p:spPr>
          <a:xfrm>
            <a:off x="0" y="1460250"/>
            <a:ext cx="9144001" cy="3683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a:t>
            </a:r>
            <a:endParaRPr/>
          </a:p>
        </p:txBody>
      </p:sp>
      <p:sp>
        <p:nvSpPr>
          <p:cNvPr id="261" name="Google Shape;261;p22"/>
          <p:cNvSpPr txBox="1">
            <a:spLocks noGrp="1"/>
          </p:cNvSpPr>
          <p:nvPr>
            <p:ph type="body" idx="1"/>
          </p:nvPr>
        </p:nvSpPr>
        <p:spPr>
          <a:xfrm>
            <a:off x="0" y="1567550"/>
            <a:ext cx="9144000" cy="3576000"/>
          </a:xfrm>
          <a:prstGeom prst="rect">
            <a:avLst/>
          </a:prstGeom>
        </p:spPr>
        <p:txBody>
          <a:bodyPr spcFirstLastPara="1" wrap="square" lIns="91425" tIns="91425" rIns="91425" bIns="91425" anchor="t" anchorCtr="0">
            <a:noAutofit/>
          </a:bodyPr>
          <a:lstStyle/>
          <a:p>
            <a:pPr marL="457200" lvl="0" indent="-292100" algn="l" rtl="0">
              <a:spcBef>
                <a:spcPts val="400"/>
              </a:spcBef>
              <a:spcAft>
                <a:spcPts val="0"/>
              </a:spcAft>
              <a:buSzPts val="1000"/>
              <a:buChar char="●"/>
            </a:pPr>
            <a:r>
              <a:rPr lang="en-GB" sz="1500">
                <a:solidFill>
                  <a:srgbClr val="00A1F6"/>
                </a:solidFill>
                <a:latin typeface="Arial"/>
                <a:ea typeface="Arial"/>
                <a:cs typeface="Arial"/>
                <a:sym typeface="Arial"/>
              </a:rPr>
              <a:t></a:t>
            </a:r>
            <a:r>
              <a:rPr lang="en-GB" sz="1500">
                <a:solidFill>
                  <a:srgbClr val="FFFFFF"/>
                </a:solidFill>
                <a:latin typeface="Arial"/>
                <a:ea typeface="Arial"/>
                <a:cs typeface="Arial"/>
                <a:sym typeface="Arial"/>
              </a:rPr>
              <a:t>Importing the Dataset</a:t>
            </a:r>
            <a:endParaRPr sz="1500">
              <a:solidFill>
                <a:srgbClr val="FFFFFF"/>
              </a:solidFill>
              <a:latin typeface="Arial"/>
              <a:ea typeface="Arial"/>
              <a:cs typeface="Arial"/>
              <a:sym typeface="Arial"/>
            </a:endParaRPr>
          </a:p>
          <a:p>
            <a:pPr marL="457200" lvl="0" indent="-292100" algn="l" rtl="0">
              <a:spcBef>
                <a:spcPts val="0"/>
              </a:spcBef>
              <a:spcAft>
                <a:spcPts val="0"/>
              </a:spcAft>
              <a:buSzPts val="1000"/>
              <a:buChar char="●"/>
            </a:pPr>
            <a:r>
              <a:rPr lang="en-GB" sz="1500">
                <a:solidFill>
                  <a:srgbClr val="00A1F6"/>
                </a:solidFill>
                <a:latin typeface="Arial"/>
                <a:ea typeface="Arial"/>
                <a:cs typeface="Arial"/>
                <a:sym typeface="Arial"/>
              </a:rPr>
              <a:t></a:t>
            </a:r>
            <a:r>
              <a:rPr lang="en-GB" sz="1500">
                <a:solidFill>
                  <a:srgbClr val="FFFFFF"/>
                </a:solidFill>
                <a:latin typeface="Arial"/>
                <a:ea typeface="Arial"/>
                <a:cs typeface="Arial"/>
                <a:sym typeface="Arial"/>
              </a:rPr>
              <a:t>Data Preprocessing</a:t>
            </a:r>
            <a:endParaRPr sz="1500">
              <a:solidFill>
                <a:srgbClr val="FFFFFF"/>
              </a:solidFill>
              <a:latin typeface="Arial"/>
              <a:ea typeface="Arial"/>
              <a:cs typeface="Arial"/>
              <a:sym typeface="Arial"/>
            </a:endParaRPr>
          </a:p>
          <a:p>
            <a:pPr marL="457200" lvl="0" indent="-292100" algn="l" rtl="0">
              <a:spcBef>
                <a:spcPts val="0"/>
              </a:spcBef>
              <a:spcAft>
                <a:spcPts val="0"/>
              </a:spcAft>
              <a:buSzPts val="1000"/>
              <a:buChar char="●"/>
            </a:pPr>
            <a:r>
              <a:rPr lang="en-GB" sz="1500">
                <a:solidFill>
                  <a:srgbClr val="00A1F6"/>
                </a:solidFill>
                <a:latin typeface="Arial"/>
                <a:ea typeface="Arial"/>
                <a:cs typeface="Arial"/>
                <a:sym typeface="Arial"/>
              </a:rPr>
              <a:t></a:t>
            </a:r>
            <a:r>
              <a:rPr lang="en-GB" sz="1500">
                <a:solidFill>
                  <a:srgbClr val="FFFFFF"/>
                </a:solidFill>
                <a:latin typeface="Arial"/>
                <a:ea typeface="Arial"/>
                <a:cs typeface="Arial"/>
                <a:sym typeface="Arial"/>
              </a:rPr>
              <a:t>Word Embeddings / Feature Extraction</a:t>
            </a:r>
            <a:endParaRPr sz="1500">
              <a:solidFill>
                <a:srgbClr val="FFFFFF"/>
              </a:solidFill>
              <a:latin typeface="Arial"/>
              <a:ea typeface="Arial"/>
              <a:cs typeface="Arial"/>
              <a:sym typeface="Arial"/>
            </a:endParaRPr>
          </a:p>
          <a:p>
            <a:pPr marL="457200" lvl="0" indent="-292100" algn="l" rtl="0">
              <a:spcBef>
                <a:spcPts val="0"/>
              </a:spcBef>
              <a:spcAft>
                <a:spcPts val="0"/>
              </a:spcAft>
              <a:buSzPts val="1000"/>
              <a:buChar char="●"/>
            </a:pPr>
            <a:r>
              <a:rPr lang="en-GB" sz="1500">
                <a:solidFill>
                  <a:srgbClr val="00A1F6"/>
                </a:solidFill>
                <a:latin typeface="Arial"/>
                <a:ea typeface="Arial"/>
                <a:cs typeface="Arial"/>
                <a:sym typeface="Arial"/>
              </a:rPr>
              <a:t></a:t>
            </a:r>
            <a:r>
              <a:rPr lang="en-GB" sz="1500">
                <a:solidFill>
                  <a:srgbClr val="FFFFFF"/>
                </a:solidFill>
                <a:latin typeface="Arial"/>
                <a:ea typeface="Arial"/>
                <a:cs typeface="Arial"/>
                <a:sym typeface="Arial"/>
              </a:rPr>
              <a:t>Making predictions using classifiers</a:t>
            </a:r>
            <a:endParaRPr sz="1500">
              <a:solidFill>
                <a:srgbClr val="FFFFFF"/>
              </a:solidFill>
              <a:latin typeface="Arial"/>
              <a:ea typeface="Arial"/>
              <a:cs typeface="Arial"/>
              <a:sym typeface="Arial"/>
            </a:endParaRPr>
          </a:p>
          <a:p>
            <a:pPr marL="457200" lvl="0" indent="0" algn="l" rtl="0">
              <a:spcBef>
                <a:spcPts val="600"/>
              </a:spcBef>
              <a:spcAft>
                <a:spcPts val="16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CLASSIFIERS USED FOR PREDICTION</a:t>
            </a:r>
            <a:endParaRPr/>
          </a:p>
        </p:txBody>
      </p:sp>
      <p:sp>
        <p:nvSpPr>
          <p:cNvPr id="267" name="Google Shape;267;p23"/>
          <p:cNvSpPr txBox="1">
            <a:spLocks noGrp="1"/>
          </p:cNvSpPr>
          <p:nvPr>
            <p:ph type="body" idx="1"/>
          </p:nvPr>
        </p:nvSpPr>
        <p:spPr>
          <a:xfrm>
            <a:off x="0" y="1492575"/>
            <a:ext cx="9144000" cy="3651000"/>
          </a:xfrm>
          <a:prstGeom prst="rect">
            <a:avLst/>
          </a:prstGeom>
        </p:spPr>
        <p:txBody>
          <a:bodyPr spcFirstLastPara="1" wrap="square" lIns="91425" tIns="91425" rIns="91425" bIns="91425" anchor="t" anchorCtr="0">
            <a:noAutofit/>
          </a:bodyPr>
          <a:lstStyle/>
          <a:p>
            <a:pPr marL="457200" lvl="0" indent="-298450" algn="l" rtl="0">
              <a:spcBef>
                <a:spcPts val="400"/>
              </a:spcBef>
              <a:spcAft>
                <a:spcPts val="0"/>
              </a:spcAft>
              <a:buSzPts val="1100"/>
              <a:buChar char="●"/>
            </a:pPr>
            <a:r>
              <a:rPr lang="en-GB" sz="1100" b="1">
                <a:solidFill>
                  <a:srgbClr val="FFFFFF"/>
                </a:solidFill>
                <a:latin typeface="Arial"/>
                <a:ea typeface="Arial"/>
                <a:cs typeface="Arial"/>
                <a:sym typeface="Arial"/>
              </a:rPr>
              <a:t>KNN</a:t>
            </a:r>
            <a:endParaRPr sz="1100" b="1">
              <a:solidFill>
                <a:srgbClr val="FFFFFF"/>
              </a:solidFill>
              <a:latin typeface="Arial"/>
              <a:ea typeface="Arial"/>
              <a:cs typeface="Arial"/>
              <a:sym typeface="Arial"/>
            </a:endParaRPr>
          </a:p>
          <a:p>
            <a:pPr marL="0" lvl="0" indent="0" algn="l" rtl="0">
              <a:spcBef>
                <a:spcPts val="600"/>
              </a:spcBef>
              <a:spcAft>
                <a:spcPts val="0"/>
              </a:spcAft>
              <a:buNone/>
            </a:pPr>
            <a:r>
              <a:rPr lang="en-GB" sz="1100">
                <a:solidFill>
                  <a:srgbClr val="FFFFFF"/>
                </a:solidFill>
                <a:latin typeface="Arial"/>
                <a:ea typeface="Arial"/>
                <a:cs typeface="Arial"/>
                <a:sym typeface="Arial"/>
              </a:rPr>
              <a:t>The main idea in KNN is to calculate the distance between each word vector during our training process.</a:t>
            </a:r>
            <a:endParaRPr sz="1100">
              <a:solidFill>
                <a:srgbClr val="FFFFFF"/>
              </a:solidFill>
              <a:latin typeface="Arial"/>
              <a:ea typeface="Arial"/>
              <a:cs typeface="Arial"/>
              <a:sym typeface="Arial"/>
            </a:endParaRPr>
          </a:p>
          <a:p>
            <a:pPr marL="0" lvl="0" indent="0" algn="l" rtl="0">
              <a:spcBef>
                <a:spcPts val="600"/>
              </a:spcBef>
              <a:spcAft>
                <a:spcPts val="0"/>
              </a:spcAft>
              <a:buNone/>
            </a:pPr>
            <a:r>
              <a:rPr lang="en-GB" sz="1100">
                <a:solidFill>
                  <a:srgbClr val="FFFFFF"/>
                </a:solidFill>
                <a:latin typeface="Arial"/>
                <a:ea typeface="Arial"/>
                <a:cs typeface="Arial"/>
                <a:sym typeface="Arial"/>
              </a:rPr>
              <a:t>We then compare each new word vector with these distances to obtain the K nearest neighbors and make our predictions.</a:t>
            </a:r>
            <a:endParaRPr sz="1100">
              <a:solidFill>
                <a:srgbClr val="FFFFFF"/>
              </a:solidFill>
              <a:latin typeface="Arial"/>
              <a:ea typeface="Arial"/>
              <a:cs typeface="Arial"/>
              <a:sym typeface="Arial"/>
            </a:endParaRPr>
          </a:p>
          <a:p>
            <a:pPr marL="0" lvl="0" indent="0" algn="l" rtl="0">
              <a:spcBef>
                <a:spcPts val="600"/>
              </a:spcBef>
              <a:spcAft>
                <a:spcPts val="0"/>
              </a:spcAft>
              <a:buNone/>
            </a:pPr>
            <a:r>
              <a:rPr lang="en-GB" sz="1100">
                <a:solidFill>
                  <a:srgbClr val="FFFFFF"/>
                </a:solidFill>
                <a:latin typeface="Arial"/>
                <a:ea typeface="Arial"/>
                <a:cs typeface="Arial"/>
                <a:sym typeface="Arial"/>
              </a:rPr>
              <a:t>The only drawback of using KNN is that it may have a very high time complexity if the dataset is too large.</a:t>
            </a:r>
            <a:endParaRPr sz="1100">
              <a:solidFill>
                <a:srgbClr val="FFFFFF"/>
              </a:solidFill>
              <a:latin typeface="Arial"/>
              <a:ea typeface="Arial"/>
              <a:cs typeface="Arial"/>
              <a:sym typeface="Arial"/>
            </a:endParaRPr>
          </a:p>
          <a:p>
            <a:pPr marL="0" lvl="0" indent="0" algn="l" rtl="0">
              <a:spcBef>
                <a:spcPts val="600"/>
              </a:spcBef>
              <a:spcAft>
                <a:spcPts val="0"/>
              </a:spcAft>
              <a:buNone/>
            </a:pPr>
            <a:endParaRPr sz="1100">
              <a:solidFill>
                <a:srgbClr val="FFFFFF"/>
              </a:solidFill>
              <a:latin typeface="Arial"/>
              <a:ea typeface="Arial"/>
              <a:cs typeface="Arial"/>
              <a:sym typeface="Arial"/>
            </a:endParaRPr>
          </a:p>
          <a:p>
            <a:pPr marL="457200" lvl="0" indent="-298450" algn="l" rtl="0">
              <a:spcBef>
                <a:spcPts val="600"/>
              </a:spcBef>
              <a:spcAft>
                <a:spcPts val="0"/>
              </a:spcAft>
              <a:buClr>
                <a:srgbClr val="FFFFFF"/>
              </a:buClr>
              <a:buSzPts val="1100"/>
              <a:buFont typeface="Arial"/>
              <a:buChar char="●"/>
            </a:pPr>
            <a:r>
              <a:rPr lang="en-GB" sz="1100" b="1">
                <a:solidFill>
                  <a:srgbClr val="FFFFFF"/>
                </a:solidFill>
                <a:latin typeface="Arial"/>
                <a:ea typeface="Arial"/>
                <a:cs typeface="Arial"/>
                <a:sym typeface="Arial"/>
              </a:rPr>
              <a:t>Multinomial Naïve Bayes</a:t>
            </a:r>
            <a:endParaRPr sz="1100" b="1">
              <a:solidFill>
                <a:srgbClr val="FFFFFF"/>
              </a:solidFill>
              <a:latin typeface="Arial"/>
              <a:ea typeface="Arial"/>
              <a:cs typeface="Arial"/>
              <a:sym typeface="Arial"/>
            </a:endParaRPr>
          </a:p>
          <a:p>
            <a:pPr marL="0" lvl="0" indent="0" algn="l" rtl="0">
              <a:spcBef>
                <a:spcPts val="600"/>
              </a:spcBef>
              <a:spcAft>
                <a:spcPts val="0"/>
              </a:spcAft>
              <a:buNone/>
            </a:pPr>
            <a:r>
              <a:rPr lang="en-GB" sz="1400">
                <a:solidFill>
                  <a:srgbClr val="FFFFFF"/>
                </a:solidFill>
                <a:latin typeface="Arial"/>
                <a:ea typeface="Arial"/>
                <a:cs typeface="Arial"/>
                <a:sym typeface="Arial"/>
              </a:rPr>
              <a:t>I</a:t>
            </a:r>
            <a:r>
              <a:rPr lang="en-GB" sz="1100">
                <a:solidFill>
                  <a:srgbClr val="FFFFFF"/>
                </a:solidFill>
                <a:latin typeface="Arial"/>
                <a:ea typeface="Arial"/>
                <a:cs typeface="Arial"/>
                <a:sym typeface="Arial"/>
              </a:rPr>
              <a:t>n Multinomial Naive Bayes, we will calculate the probabilities of each word for a given document, using the Bayes formula.</a:t>
            </a:r>
            <a:endParaRPr sz="1100">
              <a:solidFill>
                <a:srgbClr val="FFFFFF"/>
              </a:solidFill>
              <a:latin typeface="Arial"/>
              <a:ea typeface="Arial"/>
              <a:cs typeface="Arial"/>
              <a:sym typeface="Arial"/>
            </a:endParaRPr>
          </a:p>
          <a:p>
            <a:pPr marL="0" lvl="0" indent="0" algn="l" rtl="0">
              <a:spcBef>
                <a:spcPts val="600"/>
              </a:spcBef>
              <a:spcAft>
                <a:spcPts val="0"/>
              </a:spcAft>
              <a:buNone/>
            </a:pPr>
            <a:r>
              <a:rPr lang="en-GB" sz="1100">
                <a:solidFill>
                  <a:srgbClr val="FFFFFF"/>
                </a:solidFill>
                <a:latin typeface="Arial"/>
                <a:ea typeface="Arial"/>
                <a:cs typeface="Arial"/>
                <a:sym typeface="Arial"/>
              </a:rPr>
              <a:t>We can then calculate the highest probability and assign that class to a new document.</a:t>
            </a:r>
            <a:endParaRPr sz="1100">
              <a:solidFill>
                <a:srgbClr val="FFFFFF"/>
              </a:solidFill>
              <a:latin typeface="Arial"/>
              <a:ea typeface="Arial"/>
              <a:cs typeface="Arial"/>
              <a:sym typeface="Arial"/>
            </a:endParaRPr>
          </a:p>
          <a:p>
            <a:pPr marL="0" lvl="0" indent="0" algn="l" rtl="0">
              <a:spcBef>
                <a:spcPts val="600"/>
              </a:spcBef>
              <a:spcAft>
                <a:spcPts val="0"/>
              </a:spcAft>
              <a:buNone/>
            </a:pPr>
            <a:endParaRPr sz="1100">
              <a:solidFill>
                <a:srgbClr val="FFFFFF"/>
              </a:solidFill>
              <a:latin typeface="Arial"/>
              <a:ea typeface="Arial"/>
              <a:cs typeface="Arial"/>
              <a:sym typeface="Arial"/>
            </a:endParaRPr>
          </a:p>
          <a:p>
            <a:pPr marL="457200" lvl="0" indent="-298450" algn="l" rtl="0">
              <a:spcBef>
                <a:spcPts val="600"/>
              </a:spcBef>
              <a:spcAft>
                <a:spcPts val="0"/>
              </a:spcAft>
              <a:buSzPts val="1100"/>
              <a:buFont typeface="Arial"/>
              <a:buChar char="●"/>
            </a:pPr>
            <a:r>
              <a:rPr lang="en-GB" sz="1100" b="1">
                <a:latin typeface="Arial"/>
                <a:ea typeface="Arial"/>
                <a:cs typeface="Arial"/>
                <a:sym typeface="Arial"/>
              </a:rPr>
              <a:t>SVM (SGD Classifier)</a:t>
            </a:r>
            <a:endParaRPr sz="1100" b="1">
              <a:latin typeface="Arial"/>
              <a:ea typeface="Arial"/>
              <a:cs typeface="Arial"/>
              <a:sym typeface="Arial"/>
            </a:endParaRPr>
          </a:p>
          <a:p>
            <a:pPr marL="0" lvl="0" indent="0" algn="l" rtl="0">
              <a:spcBef>
                <a:spcPts val="600"/>
              </a:spcBef>
              <a:spcAft>
                <a:spcPts val="0"/>
              </a:spcAft>
              <a:buNone/>
            </a:pPr>
            <a:r>
              <a:rPr lang="en-GB" sz="1100">
                <a:latin typeface="Arial"/>
                <a:ea typeface="Arial"/>
                <a:cs typeface="Arial"/>
                <a:sym typeface="Arial"/>
              </a:rPr>
              <a:t>SVM is a supervised learning model that has a solid theoretical foundation and performs classification more accurately than most other simpler algorithms in many applications but in recent studies deep learning and more complicated model have out performed svm.</a:t>
            </a:r>
            <a:endParaRPr sz="1100">
              <a:latin typeface="Arial"/>
              <a:ea typeface="Arial"/>
              <a:cs typeface="Arial"/>
              <a:sym typeface="Arial"/>
            </a:endParaRPr>
          </a:p>
          <a:p>
            <a:pPr marL="0" lvl="0" indent="0" algn="l" rtl="0">
              <a:spcBef>
                <a:spcPts val="600"/>
              </a:spcBef>
              <a:spcAft>
                <a:spcPts val="0"/>
              </a:spcAft>
              <a:buNone/>
            </a:pPr>
            <a:r>
              <a:rPr lang="en-GB" sz="1100">
                <a:latin typeface="Arial"/>
                <a:ea typeface="Arial"/>
                <a:cs typeface="Arial"/>
                <a:sym typeface="Arial"/>
              </a:rPr>
              <a:t>Many researchers claim that this is the best text classifier and can be used for sentiment analysis to get great performance.</a:t>
            </a:r>
            <a:endParaRPr sz="1100">
              <a:solidFill>
                <a:srgbClr val="FFFFFF"/>
              </a:solidFill>
              <a:latin typeface="Arial"/>
              <a:ea typeface="Arial"/>
              <a:cs typeface="Arial"/>
              <a:sym typeface="Arial"/>
            </a:endParaRPr>
          </a:p>
          <a:p>
            <a:pPr marL="457200" lvl="0" indent="0" algn="l" rtl="0">
              <a:spcBef>
                <a:spcPts val="600"/>
              </a:spcBef>
              <a:spcAft>
                <a:spcPts val="0"/>
              </a:spcAft>
              <a:buNone/>
            </a:pPr>
            <a:endParaRPr sz="1100" b="1">
              <a:solidFill>
                <a:srgbClr val="FFFFFF"/>
              </a:solidFill>
              <a:latin typeface="Arial"/>
              <a:ea typeface="Arial"/>
              <a:cs typeface="Arial"/>
              <a:sym typeface="Arial"/>
            </a:endParaRPr>
          </a:p>
          <a:p>
            <a:pPr marL="0" lvl="0" indent="0" algn="l" rtl="0">
              <a:spcBef>
                <a:spcPts val="600"/>
              </a:spcBef>
              <a:spcAft>
                <a:spcPts val="0"/>
              </a:spcAft>
              <a:buNone/>
            </a:pPr>
            <a:endParaRPr sz="1100">
              <a:solidFill>
                <a:srgbClr val="00A1F6"/>
              </a:solidFill>
              <a:latin typeface="Arial"/>
              <a:ea typeface="Arial"/>
              <a:cs typeface="Arial"/>
              <a:sym typeface="Arial"/>
            </a:endParaRPr>
          </a:p>
          <a:p>
            <a:pPr marL="457200" lvl="0" indent="0" algn="l" rtl="0">
              <a:spcBef>
                <a:spcPts val="600"/>
              </a:spcBef>
              <a:spcAft>
                <a:spcPts val="1600"/>
              </a:spcAft>
              <a:buNone/>
            </a:pP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RESULTS</a:t>
            </a:r>
            <a:endParaRPr/>
          </a:p>
          <a:p>
            <a:pPr marL="0" lvl="0" indent="0" algn="l" rtl="0">
              <a:spcBef>
                <a:spcPts val="0"/>
              </a:spcBef>
              <a:spcAft>
                <a:spcPts val="0"/>
              </a:spcAft>
              <a:buNone/>
            </a:pPr>
            <a:r>
              <a:rPr lang="en-GB"/>
              <a:t>(TESTING ACCURACY)</a:t>
            </a:r>
            <a:endParaRPr/>
          </a:p>
        </p:txBody>
      </p:sp>
      <p:sp>
        <p:nvSpPr>
          <p:cNvPr id="273" name="Google Shape;273;p24"/>
          <p:cNvSpPr txBox="1"/>
          <p:nvPr/>
        </p:nvSpPr>
        <p:spPr>
          <a:xfrm>
            <a:off x="708375" y="1419575"/>
            <a:ext cx="7038900" cy="665700"/>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FFFFFF"/>
              </a:buClr>
              <a:buSzPts val="1500"/>
              <a:buChar char="●"/>
            </a:pPr>
            <a:r>
              <a:rPr lang="en-GB" sz="1500">
                <a:solidFill>
                  <a:srgbClr val="FFFFFF"/>
                </a:solidFill>
              </a:rPr>
              <a:t>3 classes for ratings </a:t>
            </a:r>
            <a:r>
              <a:rPr lang="en-GB" sz="1500">
                <a:solidFill>
                  <a:schemeClr val="lt1"/>
                </a:solidFill>
              </a:rPr>
              <a:t>(1-2), (3), (4-5) :</a:t>
            </a:r>
            <a:endParaRPr sz="1500">
              <a:solidFill>
                <a:srgbClr val="FFFFFF"/>
              </a:solidFill>
            </a:endParaRPr>
          </a:p>
          <a:p>
            <a:pPr marL="457200" lvl="0" indent="-317500" algn="l" rtl="0">
              <a:spcBef>
                <a:spcPts val="0"/>
              </a:spcBef>
              <a:spcAft>
                <a:spcPts val="0"/>
              </a:spcAft>
              <a:buSzPts val="1400"/>
              <a:buFont typeface="Lato"/>
              <a:buChar char="●"/>
            </a:pPr>
            <a:endParaRPr>
              <a:latin typeface="Lato"/>
              <a:ea typeface="Lato"/>
              <a:cs typeface="Lato"/>
              <a:sym typeface="Lato"/>
            </a:endParaRPr>
          </a:p>
        </p:txBody>
      </p:sp>
      <p:sp>
        <p:nvSpPr>
          <p:cNvPr id="274" name="Google Shape;274;p24"/>
          <p:cNvSpPr txBox="1"/>
          <p:nvPr/>
        </p:nvSpPr>
        <p:spPr>
          <a:xfrm>
            <a:off x="74100" y="3162175"/>
            <a:ext cx="5994900" cy="681000"/>
          </a:xfrm>
          <a:prstGeom prst="rect">
            <a:avLst/>
          </a:prstGeom>
          <a:noFill/>
          <a:ln>
            <a:noFill/>
          </a:ln>
        </p:spPr>
        <p:txBody>
          <a:bodyPr spcFirstLastPara="1" wrap="square" lIns="91425" tIns="91425" rIns="91425" bIns="91425" anchor="t" anchorCtr="0">
            <a:spAutoFit/>
          </a:bodyPr>
          <a:lstStyle/>
          <a:p>
            <a:pPr marL="914400" lvl="0" indent="-304800" algn="l" rtl="0">
              <a:lnSpc>
                <a:spcPct val="115000"/>
              </a:lnSpc>
              <a:spcBef>
                <a:spcPts val="0"/>
              </a:spcBef>
              <a:spcAft>
                <a:spcPts val="0"/>
              </a:spcAft>
              <a:buClr>
                <a:srgbClr val="FFFFFF"/>
              </a:buClr>
              <a:buSzPts val="1200"/>
              <a:buChar char="●"/>
            </a:pPr>
            <a:r>
              <a:rPr lang="en-GB" sz="1500">
                <a:solidFill>
                  <a:srgbClr val="FFFFFF"/>
                </a:solidFill>
              </a:rPr>
              <a:t>5 classes for ratings </a:t>
            </a:r>
            <a:r>
              <a:rPr lang="en-GB" sz="1500">
                <a:solidFill>
                  <a:schemeClr val="lt1"/>
                </a:solidFill>
              </a:rPr>
              <a:t>(1,2,3,4,5)</a:t>
            </a:r>
            <a:r>
              <a:rPr lang="en-GB" sz="1500">
                <a:solidFill>
                  <a:srgbClr val="FFFFFF"/>
                </a:solidFill>
              </a:rPr>
              <a:t> :</a:t>
            </a:r>
            <a:endParaRPr sz="1500">
              <a:solidFill>
                <a:srgbClr val="FFFFFF"/>
              </a:solidFill>
            </a:endParaRPr>
          </a:p>
          <a:p>
            <a:pPr marL="457200" lvl="0" indent="0" algn="just" rtl="0">
              <a:lnSpc>
                <a:spcPct val="115000"/>
              </a:lnSpc>
              <a:spcBef>
                <a:spcPts val="0"/>
              </a:spcBef>
              <a:spcAft>
                <a:spcPts val="0"/>
              </a:spcAft>
              <a:buNone/>
            </a:pPr>
            <a:endParaRPr sz="1500">
              <a:solidFill>
                <a:srgbClr val="FFFFFF"/>
              </a:solidFill>
            </a:endParaRPr>
          </a:p>
        </p:txBody>
      </p:sp>
      <p:sp>
        <p:nvSpPr>
          <p:cNvPr id="275" name="Google Shape;275;p24"/>
          <p:cNvSpPr txBox="1"/>
          <p:nvPr/>
        </p:nvSpPr>
        <p:spPr>
          <a:xfrm>
            <a:off x="4711800" y="3162175"/>
            <a:ext cx="5824200" cy="7581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400"/>
              </a:spcBef>
              <a:spcAft>
                <a:spcPts val="0"/>
              </a:spcAft>
              <a:buNone/>
            </a:pPr>
            <a:endParaRPr sz="1500">
              <a:solidFill>
                <a:srgbClr val="FFFFFF"/>
              </a:solidFill>
            </a:endParaRPr>
          </a:p>
          <a:p>
            <a:pPr marL="457200" lvl="0" indent="0" algn="l" rtl="0">
              <a:lnSpc>
                <a:spcPct val="115000"/>
              </a:lnSpc>
              <a:spcBef>
                <a:spcPts val="600"/>
              </a:spcBef>
              <a:spcAft>
                <a:spcPts val="0"/>
              </a:spcAft>
              <a:buNone/>
            </a:pPr>
            <a:endParaRPr sz="1500">
              <a:solidFill>
                <a:srgbClr val="FFFFFF"/>
              </a:solidFill>
            </a:endParaRPr>
          </a:p>
        </p:txBody>
      </p:sp>
      <p:pic>
        <p:nvPicPr>
          <p:cNvPr id="276" name="Google Shape;276;p24"/>
          <p:cNvPicPr preferRelativeResize="0"/>
          <p:nvPr/>
        </p:nvPicPr>
        <p:blipFill>
          <a:blip r:embed="rId3">
            <a:alphaModFix/>
          </a:blip>
          <a:stretch>
            <a:fillRect/>
          </a:stretch>
        </p:blipFill>
        <p:spPr>
          <a:xfrm>
            <a:off x="1205875" y="1983025"/>
            <a:ext cx="5164625" cy="1020675"/>
          </a:xfrm>
          <a:prstGeom prst="rect">
            <a:avLst/>
          </a:prstGeom>
          <a:noFill/>
          <a:ln>
            <a:noFill/>
          </a:ln>
        </p:spPr>
      </p:pic>
      <p:pic>
        <p:nvPicPr>
          <p:cNvPr id="277" name="Google Shape;277;p24"/>
          <p:cNvPicPr preferRelativeResize="0"/>
          <p:nvPr/>
        </p:nvPicPr>
        <p:blipFill>
          <a:blip r:embed="rId4">
            <a:alphaModFix/>
          </a:blip>
          <a:stretch>
            <a:fillRect/>
          </a:stretch>
        </p:blipFill>
        <p:spPr>
          <a:xfrm>
            <a:off x="1205875" y="3751977"/>
            <a:ext cx="5164625" cy="108672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RESULTS</a:t>
            </a:r>
            <a:endParaRPr/>
          </a:p>
          <a:p>
            <a:pPr marL="0" lvl="0" indent="0" algn="l" rtl="0">
              <a:spcBef>
                <a:spcPts val="0"/>
              </a:spcBef>
              <a:spcAft>
                <a:spcPts val="0"/>
              </a:spcAft>
              <a:buNone/>
            </a:pPr>
            <a:r>
              <a:rPr lang="en-GB"/>
              <a:t>(TESTING ACCURACY)</a:t>
            </a:r>
            <a:endParaRPr/>
          </a:p>
        </p:txBody>
      </p:sp>
      <p:pic>
        <p:nvPicPr>
          <p:cNvPr id="1026" name="Picture 2"/>
          <p:cNvPicPr>
            <a:picLocks noChangeAspect="1" noChangeArrowheads="1"/>
          </p:cNvPicPr>
          <p:nvPr/>
        </p:nvPicPr>
        <p:blipFill>
          <a:blip r:embed="rId3"/>
          <a:srcRect/>
          <a:stretch>
            <a:fillRect/>
          </a:stretch>
        </p:blipFill>
        <p:spPr bwMode="auto">
          <a:xfrm>
            <a:off x="1072054" y="1678042"/>
            <a:ext cx="3409679" cy="1811392"/>
          </a:xfrm>
          <a:prstGeom prst="rect">
            <a:avLst/>
          </a:prstGeom>
          <a:noFill/>
          <a:ln w="9525">
            <a:noFill/>
            <a:miter lim="800000"/>
            <a:headEnd/>
            <a:tailEnd/>
          </a:ln>
          <a:effectLst/>
        </p:spPr>
      </p:pic>
      <p:pic>
        <p:nvPicPr>
          <p:cNvPr id="1027" name="Picture 3"/>
          <p:cNvPicPr>
            <a:picLocks noChangeAspect="1" noChangeArrowheads="1"/>
          </p:cNvPicPr>
          <p:nvPr/>
        </p:nvPicPr>
        <p:blipFill>
          <a:blip r:embed="rId4"/>
          <a:srcRect/>
          <a:stretch>
            <a:fillRect/>
          </a:stretch>
        </p:blipFill>
        <p:spPr bwMode="auto">
          <a:xfrm>
            <a:off x="4978289" y="1569819"/>
            <a:ext cx="3181350" cy="2066925"/>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1231</Words>
  <PresentationFormat>On-screen Show (16:9)</PresentationFormat>
  <Paragraphs>100</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Focus</vt:lpstr>
      <vt:lpstr>Sentiment Analysis On Amazon Product Reviews</vt:lpstr>
      <vt:lpstr>TABLE OF CONTENTS</vt:lpstr>
      <vt:lpstr>INTRODUCTION TO SENTIMENT ANALYSIS</vt:lpstr>
      <vt:lpstr>IMPLEMENTATION</vt:lpstr>
      <vt:lpstr>SYSTEM OVERVIEW DIAGRAM</vt:lpstr>
      <vt:lpstr>METHODOLOGY</vt:lpstr>
      <vt:lpstr>CLASSIFIERS USED FOR PREDICTION</vt:lpstr>
      <vt:lpstr>RESULTS (TESTING ACCURACY)</vt:lpstr>
      <vt:lpstr>RESULTS (TESTING ACCURACY)</vt:lpstr>
      <vt:lpstr>CONCLUSION AND DISCUSSION</vt:lpstr>
      <vt:lpstr>CONCLUSION AND DISCUSSION</vt:lpstr>
      <vt:lpstr>FUTURE WORK</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Analysis On Amazon Product Reviews</dc:title>
  <cp:lastModifiedBy>TOSHIBA</cp:lastModifiedBy>
  <cp:revision>1</cp:revision>
  <dcterms:modified xsi:type="dcterms:W3CDTF">2021-07-26T16:54:58Z</dcterms:modified>
</cp:coreProperties>
</file>